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1"/>
  </p:sldMasterIdLst>
  <p:notesMasterIdLst>
    <p:notesMasterId r:id="rId15"/>
  </p:notesMasterIdLst>
  <p:sldIdLst>
    <p:sldId id="256" r:id="rId2"/>
    <p:sldId id="263" r:id="rId3"/>
    <p:sldId id="259" r:id="rId4"/>
    <p:sldId id="292" r:id="rId5"/>
    <p:sldId id="293" r:id="rId6"/>
    <p:sldId id="264" r:id="rId7"/>
    <p:sldId id="294" r:id="rId8"/>
    <p:sldId id="290" r:id="rId9"/>
    <p:sldId id="304" r:id="rId10"/>
    <p:sldId id="305" r:id="rId11"/>
    <p:sldId id="306" r:id="rId12"/>
    <p:sldId id="283" r:id="rId13"/>
    <p:sldId id="303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55" autoAdjust="0"/>
    <p:restoredTop sz="93263" autoAdjust="0"/>
  </p:normalViewPr>
  <p:slideViewPr>
    <p:cSldViewPr snapToGrid="0">
      <p:cViewPr varScale="1">
        <p:scale>
          <a:sx n="119" d="100"/>
          <a:sy n="119" d="100"/>
        </p:scale>
        <p:origin x="516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"/>
          <c:y val="0.13729134673577401"/>
          <c:w val="1"/>
          <c:h val="0.71345677001808439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Статистика использования воды</c:v>
                </c:pt>
              </c:strCache>
            </c:strRef>
          </c:tx>
          <c:dPt>
            <c:idx val="0"/>
            <c:bubble3D val="0"/>
            <c:explosion val="6"/>
            <c:extLst>
              <c:ext xmlns:c16="http://schemas.microsoft.com/office/drawing/2014/chart" uri="{C3380CC4-5D6E-409C-BE32-E72D297353CC}">
                <c16:uniqueId val="{00000001-33A9-42AF-8CD6-39F0B2A0ADAA}"/>
              </c:ext>
            </c:extLst>
          </c:dPt>
          <c:dLbls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Лист1!$A$2:$A$3</c:f>
              <c:strCache>
                <c:ptCount val="2"/>
                <c:pt idx="0">
                  <c:v>Душ</c:v>
                </c:pt>
                <c:pt idx="1">
                  <c:v>Ванна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7</c:v>
                </c:pt>
                <c:pt idx="1">
                  <c:v>13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8CF-4D47-8014-F627CAAB2DD7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0"/>
        </c:dLbls>
      </c:pie3DChart>
    </c:plotArea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3ABB8F-0EA9-455A-A09B-E4027D35AD36}" type="datetimeFigureOut">
              <a:rPr lang="ru-RU" smtClean="0"/>
              <a:pPr/>
              <a:t>15.02.2023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290541-8555-466F-9127-40AEDABE02D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66510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290541-8555-466F-9127-40AEDABE02D5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61501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S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13259" y="1300786"/>
            <a:ext cx="6517482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13259" y="3886201"/>
            <a:ext cx="6517482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B497F3-4C68-4571-A222-A95379D589DE}" type="datetime1">
              <a:rPr lang="ru-RU" smtClean="0"/>
              <a:pPr/>
              <a:t>15.02.2023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6803B-7E52-4366-B032-4E74FFFFBA1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23330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46" y="4289374"/>
            <a:ext cx="7773324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88558" y="698261"/>
            <a:ext cx="7366899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5108728"/>
            <a:ext cx="7773339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BE7C5-E61D-434D-8119-BBC144B66B9C}" type="datetime1">
              <a:rPr lang="ru-RU" smtClean="0"/>
              <a:pPr/>
              <a:t>15.02.2023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6803B-7E52-4366-B032-4E74FFFFBA1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78019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7773339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204821"/>
            <a:ext cx="7773339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43714-553D-4030-81E7-58782C783BDB}" type="datetime1">
              <a:rPr lang="ru-RU" smtClean="0"/>
              <a:pPr/>
              <a:t>15.02.2023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6803B-7E52-4366-B032-4E74FFFFBA1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90475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659" y="872588"/>
            <a:ext cx="6977064" cy="2729915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290484" y="3610032"/>
            <a:ext cx="6564224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372797"/>
            <a:ext cx="7773339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4CD4BE-9909-46F0-94F0-7982505A0FC2}" type="datetime1">
              <a:rPr lang="ru-RU" smtClean="0"/>
              <a:pPr/>
              <a:t>15.02.2023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6803B-7E52-4366-B032-4E74FFFFBA1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737626" y="887859"/>
            <a:ext cx="546888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850130" y="3120015"/>
            <a:ext cx="553641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3918653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2138722"/>
            <a:ext cx="7773339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662335"/>
            <a:ext cx="7773339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462D1-FAFD-4A35-B5FE-C23A339F52E1}" type="datetime1">
              <a:rPr lang="ru-RU" smtClean="0"/>
              <a:pPr/>
              <a:t>15.02.2023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6803B-7E52-4366-B032-4E74FFFFBA1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40471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7773339" cy="16050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331" y="2367093"/>
            <a:ext cx="2474232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331" y="2943356"/>
            <a:ext cx="2474232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9292" y="2367093"/>
            <a:ext cx="246864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331012" y="2943356"/>
            <a:ext cx="2477513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9974" y="2367093"/>
            <a:ext cx="247869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79974" y="2943356"/>
            <a:ext cx="247869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9E6FE-B539-47B1-9429-52A32DB50076}" type="datetime1">
              <a:rPr lang="ru-RU" smtClean="0"/>
              <a:pPr/>
              <a:t>15.02.2023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6803B-7E52-4366-B032-4E74FFFFBA1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70068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331" y="610772"/>
            <a:ext cx="7773339" cy="160392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5331" y="4204820"/>
            <a:ext cx="2472307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331" y="2367093"/>
            <a:ext cx="2472307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5331" y="4781082"/>
            <a:ext cx="2472307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2069" y="4204820"/>
            <a:ext cx="247637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331011" y="2367093"/>
            <a:ext cx="2477514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331011" y="4781081"/>
            <a:ext cx="2477514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9974" y="4204820"/>
            <a:ext cx="247551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979974" y="2367093"/>
            <a:ext cx="2478696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79880" y="4781079"/>
            <a:ext cx="2478790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93A7D-94D0-45F0-9940-477E5E2D5984}" type="datetime1">
              <a:rPr lang="ru-RU" smtClean="0"/>
              <a:pPr/>
              <a:t>15.02.2023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6803B-7E52-4366-B032-4E74FFFFBA1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967170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331" y="2367094"/>
            <a:ext cx="7773339" cy="342410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7CB0E-9D70-4806-B24A-2C8B873743A8}" type="datetime1">
              <a:rPr lang="ru-RU" smtClean="0"/>
              <a:pPr/>
              <a:t>15.02.2023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6803B-7E52-4366-B032-4E74FFFFBA1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849236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609602"/>
            <a:ext cx="1914995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331" y="609602"/>
            <a:ext cx="5744043" cy="518159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6BC81-0C1D-4D65-B9FA-C29FD0922299}" type="datetime1">
              <a:rPr lang="ru-RU" smtClean="0"/>
              <a:pPr/>
              <a:t>15.02.2023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6803B-7E52-4366-B032-4E74FFFFBA1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67976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367093"/>
            <a:ext cx="777287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77EBB-537A-4B69-A7F8-3A7FFADD9308}" type="datetime1">
              <a:rPr lang="ru-RU" smtClean="0"/>
              <a:pPr/>
              <a:t>15.02.2023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6803B-7E52-4366-B032-4E74FFFFBA1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18156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828564"/>
            <a:ext cx="7763814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31" y="3657458"/>
            <a:ext cx="7763814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5D29C-7E42-4977-8711-FE3D3CBAB44B}" type="datetime1">
              <a:rPr lang="ru-RU" smtClean="0"/>
              <a:pPr/>
              <a:t>15.02.2023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6803B-7E52-4366-B032-4E74FFFFBA1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35077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367093"/>
            <a:ext cx="382952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4629150" y="2367093"/>
            <a:ext cx="382905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9F5A0-6C72-422E-A544-EB67BE112488}" type="datetime1">
              <a:rPr lang="ru-RU" smtClean="0"/>
              <a:pPr/>
              <a:t>15.02.2023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6803B-7E52-4366-B032-4E74FFFFBA1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66902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9746" y="2371018"/>
            <a:ext cx="3655106" cy="679994"/>
          </a:xfrm>
        </p:spPr>
        <p:txBody>
          <a:bodyPr anchor="b">
            <a:noAutofit/>
          </a:bodyPr>
          <a:lstStyle>
            <a:lvl1pPr marL="0" indent="0">
              <a:lnSpc>
                <a:spcPct val="7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331" y="3051013"/>
            <a:ext cx="3829520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97317" y="2371018"/>
            <a:ext cx="3661353" cy="679994"/>
          </a:xfrm>
        </p:spPr>
        <p:txBody>
          <a:bodyPr anchor="b">
            <a:noAutofit/>
          </a:bodyPr>
          <a:lstStyle>
            <a:lvl1pPr marL="0" indent="0">
              <a:lnSpc>
                <a:spcPct val="7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4629150" y="3051013"/>
            <a:ext cx="3829051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ED6054-D115-4BBB-A677-69262B2B4408}" type="datetime1">
              <a:rPr lang="ru-RU" smtClean="0"/>
              <a:pPr/>
              <a:t>15.02.2023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6803B-7E52-4366-B032-4E74FFFFBA1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32441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0B0C21-9C20-403E-A409-2BAB086FF0B8}" type="datetime1">
              <a:rPr lang="ru-RU" smtClean="0"/>
              <a:pPr/>
              <a:t>15.02.2023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6803B-7E52-4366-B032-4E74FFFFBA1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43088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C2E8D-8AE6-4CAA-8A65-6708F333F551}" type="datetime1">
              <a:rPr lang="ru-RU" smtClean="0"/>
              <a:pPr/>
              <a:t>15.02.2023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6803B-7E52-4366-B032-4E74FFFFBA1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9923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2951766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3808547" y="609601"/>
            <a:ext cx="4650122" cy="518159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2632852"/>
            <a:ext cx="2951767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AA9AD-4AB7-4B30-9F45-8B76CC179B53}" type="datetime1">
              <a:rPr lang="ru-RU" smtClean="0"/>
              <a:pPr/>
              <a:t>15.02.2023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6803B-7E52-4366-B032-4E74FFFFBA1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54446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2" y="609600"/>
            <a:ext cx="4129618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004270" y="609601"/>
            <a:ext cx="3005851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46" y="2632853"/>
            <a:ext cx="4129604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19CE41-072F-4F50-A842-45F668FC16E6}" type="datetime1">
              <a:rPr lang="ru-RU" smtClean="0"/>
              <a:pPr/>
              <a:t>15.02.2023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6803B-7E52-4366-B032-4E74FFFFBA1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3635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"/>
            <a:ext cx="9144002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31" y="2367094"/>
            <a:ext cx="7773339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59053" y="5883276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903D62B8-0234-4824-B8C1-55D5B1191A18}" type="datetime1">
              <a:rPr lang="ru-RU" smtClean="0"/>
              <a:pPr/>
              <a:t>15.02.2023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331" y="5883276"/>
            <a:ext cx="50046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5509" y="5883276"/>
            <a:ext cx="5731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136803B-7E52-4366-B032-4E74FFFFBA1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3291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hf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6148" y="477292"/>
            <a:ext cx="9047744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Вода и математика </a:t>
            </a:r>
            <a:endParaRPr lang="ru-RU" sz="6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быту»</a:t>
            </a:r>
          </a:p>
          <a:p>
            <a:pPr algn="ctr"/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 flipH="1">
            <a:off x="3970421" y="3890818"/>
            <a:ext cx="410677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Автор работы: 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Бобров Эдуард,</a:t>
            </a:r>
          </a:p>
          <a:p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учащийся 10 «Б» класса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Руководитель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работы: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Полковникова 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Ольга Валерьевна,</a:t>
            </a:r>
          </a:p>
          <a:p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учитель 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математики.</a:t>
            </a:r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5945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6803B-7E52-4366-B032-4E74FFFFBA11}" type="slidenum">
              <a:rPr lang="ru-RU" smtClean="0"/>
              <a:pPr/>
              <a:t>10</a:t>
            </a:fld>
            <a:endParaRPr lang="ru-RU"/>
          </a:p>
        </p:txBody>
      </p:sp>
      <p:pic>
        <p:nvPicPr>
          <p:cNvPr id="5" name="Рисунок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8638" y="1052673"/>
            <a:ext cx="7213046" cy="2853579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048638" y="4294599"/>
            <a:ext cx="741003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latin typeface="Calibri" panose="020F0502020204030204" pitchFamily="34" charset="0"/>
                <a:cs typeface="Times New Roman" panose="02020603050405020304" pitchFamily="18" charset="0"/>
              </a:rPr>
              <a:t>Вывод:</a:t>
            </a:r>
            <a:r>
              <a:rPr lang="ru-RU" sz="2400" dirty="0">
                <a:latin typeface="Calibri" panose="020F0502020204030204" pitchFamily="34" charset="0"/>
                <a:cs typeface="Times New Roman" panose="02020603050405020304" pitchFamily="18" charset="0"/>
              </a:rPr>
              <a:t> при мытье посуды не держите постоянно кран открытым. За один год рационального использования воды можно сэкономить 3650-1825=1825 л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0396895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6803B-7E52-4366-B032-4E74FFFFBA11}" type="slidenum">
              <a:rPr lang="ru-RU" smtClean="0"/>
              <a:pPr/>
              <a:t>11</a:t>
            </a:fld>
            <a:endParaRPr lang="ru-RU"/>
          </a:p>
        </p:txBody>
      </p:sp>
      <p:pic>
        <p:nvPicPr>
          <p:cNvPr id="5" name="Рисунок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3130" y="1103849"/>
            <a:ext cx="6620933" cy="2650003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023130" y="3944284"/>
            <a:ext cx="6793831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latin typeface="Calibri" panose="020F0502020204030204" pitchFamily="34" charset="0"/>
                <a:cs typeface="Times New Roman" panose="02020603050405020304" pitchFamily="18" charset="0"/>
              </a:rPr>
              <a:t>Вывод:</a:t>
            </a:r>
            <a:r>
              <a:rPr lang="ru-RU" sz="2400" dirty="0">
                <a:latin typeface="Calibri" panose="020F0502020204030204" pitchFamily="34" charset="0"/>
                <a:cs typeface="Times New Roman" panose="02020603050405020304" pitchFamily="18" charset="0"/>
              </a:rPr>
              <a:t> во время стирки намного лучше использовать таз или другую ёмкость, ведь расход воды за один раз уменьшается в 0,5 раз. За месяц можно сэкономить 400-200=200 л, а за год 4800-2400=2400 л воды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6397609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460" y="2235018"/>
            <a:ext cx="6084771" cy="45635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2518609" y="611744"/>
            <a:ext cx="5428211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cap="all" dirty="0"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Вода – источник жизни на земле.</a:t>
            </a:r>
            <a:br>
              <a:rPr lang="ru-RU" sz="1600" b="1" cap="all" dirty="0"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lang="ru-RU" sz="1600" b="1" cap="all" dirty="0"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                               Давайте беречь нашу жизнь!</a:t>
            </a:r>
            <a:br>
              <a:rPr lang="ru-RU" sz="1600" b="1" cap="all" dirty="0"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lang="ru-RU" sz="1600" b="1" cap="all" dirty="0"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Не расходуйте много воды.</a:t>
            </a:r>
            <a:br>
              <a:rPr lang="ru-RU" sz="1600" b="1" cap="all" dirty="0"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lang="ru-RU" sz="1600" b="1" cap="all" dirty="0"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Не оставляйте кран открытым</a:t>
            </a:r>
            <a:r>
              <a:rPr lang="ru-RU" sz="1600" b="1" cap="all" dirty="0" smtClean="0"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.</a:t>
            </a:r>
          </a:p>
          <a:p>
            <a:r>
              <a:rPr lang="ru-RU" sz="1600" b="1" cap="all" dirty="0" smtClean="0"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Старайтесь принимать душ</a:t>
            </a:r>
            <a:r>
              <a:rPr lang="ru-RU" sz="1600" b="1" cap="all" dirty="0"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,</a:t>
            </a:r>
            <a:r>
              <a:rPr lang="ru-RU" sz="1600" b="1" cap="all" dirty="0" smtClean="0"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а не ванну.</a:t>
            </a:r>
            <a:r>
              <a:rPr lang="ru-RU" sz="1600" b="1" cap="all" dirty="0"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/>
            </a:r>
            <a:br>
              <a:rPr lang="ru-RU" sz="1600" b="1" cap="all" dirty="0"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lang="ru-RU" sz="1600" b="1" cap="all" dirty="0"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Не загрязняйте водоёмы.</a:t>
            </a:r>
            <a:br>
              <a:rPr lang="ru-RU" sz="1600" b="1" cap="all" dirty="0"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6803B-7E52-4366-B032-4E74FFFFBA11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2674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02953" y="631620"/>
            <a:ext cx="7773338" cy="1972282"/>
          </a:xfrm>
        </p:spPr>
        <p:txBody>
          <a:bodyPr>
            <a:noAutofit/>
          </a:bodyPr>
          <a:lstStyle/>
          <a:p>
            <a:pPr marL="1524000" indent="-1524000" algn="l"/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Вывод: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тема нашего исследования актуальна для любого человека, а в целом для всего человечества на нашей планете.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6803B-7E52-4366-B032-4E74FFFFBA11}" type="slidenum">
              <a:rPr lang="ru-RU" smtClean="0"/>
              <a:pPr/>
              <a:t>13</a:t>
            </a:fld>
            <a:endParaRPr lang="ru-RU"/>
          </a:p>
        </p:txBody>
      </p:sp>
      <p:pic>
        <p:nvPicPr>
          <p:cNvPr id="5" name="Picture 2" descr="C:\Users\Komp-31\Desktop\през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02953" y="2676788"/>
            <a:ext cx="6573720" cy="41090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650831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949692" y="945205"/>
            <a:ext cx="7886700" cy="164773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Главный </a:t>
            </a: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потребитель воды на Земле — это человек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marL="0" indent="0">
              <a:buNone/>
            </a:pP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всего </a:t>
            </a: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3% всей воды можно отнести к 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питьевой, </a:t>
            </a: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доступ к этому ресурсу с каждым годом становится все труднее.</a:t>
            </a:r>
          </a:p>
          <a:p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6710" y="3305253"/>
            <a:ext cx="3868181" cy="2578023"/>
          </a:xfrm>
          <a:prstGeom prst="rect">
            <a:avLst/>
          </a:prstGeom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6803B-7E52-4366-B032-4E74FFFFBA11}" type="slidenum">
              <a:rPr lang="ru-RU" smtClean="0"/>
              <a:pPr/>
              <a:t>2</a:t>
            </a:fld>
            <a:endParaRPr lang="ru-RU"/>
          </a:p>
        </p:txBody>
      </p:sp>
      <p:pic>
        <p:nvPicPr>
          <p:cNvPr id="5" name="Picture 3" descr="C:\Users\Komp-31\Desktop\през1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8663" y="2769397"/>
            <a:ext cx="4856569" cy="339076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829679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807250" y="675453"/>
            <a:ext cx="7772870" cy="4292787"/>
          </a:xfrm>
        </p:spPr>
        <p:txBody>
          <a:bodyPr>
            <a:normAutofit/>
          </a:bodyPr>
          <a:lstStyle/>
          <a:p>
            <a:r>
              <a:rPr lang="ru-RU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Пришло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время серьезно задуматься о том, как сохранить каждый водоем, каждую каплю чистой воды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! </a:t>
            </a: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говорил русский ученый-гидролог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Горский н. н. :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«Человечеству не угрожает недостаток воды. Ему грозит нечто худшее – недостаток </a:t>
            </a:r>
            <a:r>
              <a:rPr lang="ru-RU" sz="1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ЧИСТОЙ воды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. </a:t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5811" y="2821846"/>
            <a:ext cx="5473852" cy="3481888"/>
          </a:xfrm>
          <a:prstGeom prst="rect">
            <a:avLst/>
          </a:prstGeom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6803B-7E52-4366-B032-4E74FFFFBA11}" type="slidenum">
              <a:rPr lang="ru-RU" smtClean="0"/>
              <a:pPr/>
              <a:t>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13320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692" y="734899"/>
            <a:ext cx="7527645" cy="528638"/>
          </a:xfrm>
        </p:spPr>
        <p:txBody>
          <a:bodyPr>
            <a:normAutofit fontScale="90000"/>
          </a:bodyPr>
          <a:lstStyle/>
          <a:p>
            <a:r>
              <a:rPr lang="ru-RU" sz="1400" b="1" dirty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Остаться без воды, возможно, самое страшное, что может случиться с человеком и с человечеством в целом</a:t>
            </a:r>
            <a:r>
              <a:rPr lang="ru-RU" sz="1400" dirty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br>
              <a:rPr lang="ru-RU" sz="1400" dirty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89561" y="1632869"/>
            <a:ext cx="6124366" cy="104740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600" dirty="0" smtClean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Представьте</a:t>
            </a:r>
            <a:r>
              <a:rPr lang="ru-RU" sz="1600" dirty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что на Земле вдруг пропала вся вода.</a:t>
            </a:r>
          </a:p>
          <a:p>
            <a:pPr marL="0" indent="0">
              <a:buNone/>
            </a:pPr>
            <a:r>
              <a:rPr lang="ru-RU" sz="1600" dirty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Вот как тогда выглядела бы наша планета.</a:t>
            </a:r>
          </a:p>
          <a:p>
            <a:endParaRPr lang="ru-RU" sz="2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9814" y="2109384"/>
            <a:ext cx="3018856" cy="2946666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5439814" y="5319284"/>
            <a:ext cx="173387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Только суша </a:t>
            </a:r>
            <a:endParaRPr lang="ru-RU" sz="2000" dirty="0"/>
          </a:p>
        </p:txBody>
      </p:sp>
      <p:pic>
        <p:nvPicPr>
          <p:cNvPr id="8" name="Объект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561" y="2680271"/>
            <a:ext cx="4678680" cy="3127426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395093" y="5807697"/>
            <a:ext cx="360348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Неприятное </a:t>
            </a:r>
            <a:r>
              <a:rPr lang="ru-RU" b="1" dirty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зрелище, не </a:t>
            </a:r>
            <a:r>
              <a:rPr lang="ru-RU" b="1" dirty="0" smtClean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так ли?</a:t>
            </a:r>
          </a:p>
          <a:p>
            <a:r>
              <a:rPr lang="ru-RU" b="1" dirty="0" smtClean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6803B-7E52-4366-B032-4E74FFFFBA11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83101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53126" y="433137"/>
            <a:ext cx="6717632" cy="1058779"/>
          </a:xfrm>
        </p:spPr>
        <p:txBody>
          <a:bodyPr>
            <a:normAutofit/>
          </a:bodyPr>
          <a:lstStyle/>
          <a:p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Каждый человек должен помнить, что вода – это источник жизни на Земле, и 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нужно очень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бережно относиться к ней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/>
          </a:p>
        </p:txBody>
      </p:sp>
      <p:pic>
        <p:nvPicPr>
          <p:cNvPr id="4" name="Объект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907" y="1410992"/>
            <a:ext cx="7854851" cy="5447008"/>
          </a:xfrm>
          <a:prstGeom prst="rect">
            <a:avLst/>
          </a:prstGeom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6803B-7E52-4366-B032-4E74FFFFBA11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640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85800" y="552220"/>
            <a:ext cx="7772870" cy="153985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b="1" dirty="0" smtClean="0"/>
              <a:t>   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 можем сделать мы? 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Как помочь планете?</a:t>
            </a:r>
          </a:p>
          <a:p>
            <a:pPr marL="0" indent="0">
              <a:buNone/>
            </a:pP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Один из вариантов:</a:t>
            </a:r>
          </a:p>
          <a:p>
            <a:pPr marL="0" indent="0">
              <a:buNone/>
            </a:pP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Внести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свою частичку в экономию чистой воды в быту.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/>
          </a:p>
        </p:txBody>
      </p:sp>
      <p:pic>
        <p:nvPicPr>
          <p:cNvPr id="4" name="Picture 2" descr="http://to-world-travel.ru/img/2015/042600/455600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3869" y="2229048"/>
            <a:ext cx="2745715" cy="407611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424" y="2229048"/>
            <a:ext cx="4019353" cy="40193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6803B-7E52-4366-B032-4E74FFFFBA11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54722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229" y="1735746"/>
            <a:ext cx="8805350" cy="3804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7713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745958" y="4220039"/>
            <a:ext cx="755468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cap="all" dirty="0"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Вывод</a:t>
            </a:r>
            <a:r>
              <a:rPr lang="ru-RU" sz="1400" b="1" cap="all" dirty="0" smtClean="0"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: </a:t>
            </a:r>
            <a:r>
              <a:rPr lang="ru-RU" dirty="0"/>
              <a:t>Вывод: если чистить зубы, ополаскивая рот водой из стакана, то можно сэкономить за один раз 2,5 л воды, за неделю 49-14= 35 л, за месяц 210-60=150 л, за год 2555-730=1825 л. А если семья состоит из трех человек, то можно сэкономить 3*1825=5475 л воды в год. А за год разница количества использованной воды с применением стакана будет в 3,5 раза меньше, чем количество воды из-под крана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6803B-7E52-4366-B032-4E74FFFFBA11}" type="slidenum">
              <a:rPr lang="ru-RU" smtClean="0"/>
              <a:pPr/>
              <a:t>8</a:t>
            </a:fld>
            <a:endParaRPr lang="ru-RU"/>
          </a:p>
        </p:txBody>
      </p:sp>
      <p:pic>
        <p:nvPicPr>
          <p:cNvPr id="7" name="Рисунок 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958" y="1100714"/>
            <a:ext cx="8077200" cy="30333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8498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6803B-7E52-4366-B032-4E74FFFFBA11}" type="slidenum">
              <a:rPr lang="ru-RU" smtClean="0"/>
              <a:pPr/>
              <a:t>9</a:t>
            </a:fld>
            <a:endParaRPr lang="ru-RU"/>
          </a:p>
        </p:txBody>
      </p:sp>
      <p:pic>
        <p:nvPicPr>
          <p:cNvPr id="5" name="Рисунок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7441" y="895269"/>
            <a:ext cx="7426433" cy="2754582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907441" y="3892833"/>
            <a:ext cx="4928461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Вывод: чтобы рационально использовать воду, необходимо принимать душ, а не ванну. В результате можно сэкономить до 19200-6720 = 12480 литров в год на одного человека</a:t>
            </a:r>
            <a:endParaRPr lang="ru-RU" sz="2400" dirty="0"/>
          </a:p>
        </p:txBody>
      </p:sp>
      <p:graphicFrame>
        <p:nvGraphicFramePr>
          <p:cNvPr id="7" name="Диаграмма 6"/>
          <p:cNvGraphicFramePr/>
          <p:nvPr>
            <p:extLst>
              <p:ext uri="{D42A27DB-BD31-4B8C-83A1-F6EECF244321}">
                <p14:modId xmlns:p14="http://schemas.microsoft.com/office/powerpoint/2010/main" val="2459207928"/>
              </p:ext>
            </p:extLst>
          </p:nvPr>
        </p:nvGraphicFramePr>
        <p:xfrm>
          <a:off x="5114440" y="3892833"/>
          <a:ext cx="3680848" cy="22289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746181648"/>
      </p:ext>
    </p:extLst>
  </p:cSld>
  <p:clrMapOvr>
    <a:masterClrMapping/>
  </p:clrMapOvr>
</p:sld>
</file>

<file path=ppt/theme/theme1.xml><?xml version="1.0" encoding="utf-8"?>
<a:theme xmlns:a="http://schemas.openxmlformats.org/drawingml/2006/main" name="Капля">
  <a:themeElements>
    <a:clrScheme name="Капля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Капля">
      <a:maj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апля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TM04033925[[fn=Капля]]</Template>
  <TotalTime>418</TotalTime>
  <Words>413</Words>
  <Application>Microsoft Office PowerPoint</Application>
  <PresentationFormat>Экран (4:3)</PresentationFormat>
  <Paragraphs>44</Paragraphs>
  <Slides>13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Arial</vt:lpstr>
      <vt:lpstr>Calibri</vt:lpstr>
      <vt:lpstr>Times New Roman</vt:lpstr>
      <vt:lpstr>Tw Cen MT</vt:lpstr>
      <vt:lpstr>Капля</vt:lpstr>
      <vt:lpstr>Презентация PowerPoint</vt:lpstr>
      <vt:lpstr>Презентация PowerPoint</vt:lpstr>
      <vt:lpstr>Презентация PowerPoint</vt:lpstr>
      <vt:lpstr>Остаться без воды, возможно, самое страшное, что может случиться с человеком и с человечеством в целом.  </vt:lpstr>
      <vt:lpstr>Каждый человек должен помнить, что вода – это источник жизни на Земле, и  нужно очень бережно относиться к ней.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Вывод: тема нашего исследования актуальна для любого человека, а в целом для всего человечества на нашей планете.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Вера</dc:creator>
  <cp:lastModifiedBy>Пользователь Windows</cp:lastModifiedBy>
  <cp:revision>112</cp:revision>
  <dcterms:created xsi:type="dcterms:W3CDTF">2016-11-25T17:30:58Z</dcterms:created>
  <dcterms:modified xsi:type="dcterms:W3CDTF">2023-02-15T04:44:24Z</dcterms:modified>
</cp:coreProperties>
</file>