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6" r:id="rId2"/>
    <p:sldId id="269" r:id="rId3"/>
    <p:sldId id="275" r:id="rId4"/>
    <p:sldId id="257" r:id="rId5"/>
    <p:sldId id="270" r:id="rId6"/>
    <p:sldId id="271" r:id="rId7"/>
    <p:sldId id="264" r:id="rId8"/>
    <p:sldId id="267" r:id="rId9"/>
    <p:sldId id="274" r:id="rId10"/>
    <p:sldId id="259" r:id="rId11"/>
    <p:sldId id="272"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20ACD02-9783-494C-9B4D-A86D7BED3471}" type="datetimeFigureOut">
              <a:rPr lang="ru-RU" smtClean="0"/>
              <a:pPr/>
              <a:t>15.11.2018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248F604-B0F8-49BF-A61D-4F19276D9C8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0ACD02-9783-494C-9B4D-A86D7BED3471}" type="datetimeFigureOut">
              <a:rPr lang="ru-RU" smtClean="0"/>
              <a:pPr/>
              <a:t>15.11.2018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48F604-B0F8-49BF-A61D-4F19276D9C8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b="1" dirty="0" smtClean="0">
                <a:solidFill>
                  <a:srgbClr val="FF0000"/>
                </a:solidFill>
              </a:rPr>
              <a:t>What's it?</a:t>
            </a:r>
            <a:endParaRPr lang="ru-RU" sz="6000" b="1" dirty="0">
              <a:solidFill>
                <a:srgbClr val="FF0000"/>
              </a:solidFill>
            </a:endParaRPr>
          </a:p>
        </p:txBody>
      </p:sp>
      <p:pic>
        <p:nvPicPr>
          <p:cNvPr id="1026" name="Picture 2" descr="ÐÐ°ÑÑÐ¸Ð½ÐºÐ¸ Ð¿Ð¾ Ð·Ð°Ð¿ÑÐ¾ÑÑ ÐºÐ°ÑÑÐ¸Ð½ÐºÐ° Ð³Ð»Ð°Ð·Ð° ÑÐµÐ»Ð¾Ð²ÐµÐºÐ°"/>
          <p:cNvPicPr>
            <a:picLocks noChangeAspect="1" noChangeArrowheads="1"/>
          </p:cNvPicPr>
          <p:nvPr/>
        </p:nvPicPr>
        <p:blipFill>
          <a:blip r:embed="rId2" cstate="print"/>
          <a:srcRect/>
          <a:stretch>
            <a:fillRect/>
          </a:stretch>
        </p:blipFill>
        <p:spPr bwMode="auto">
          <a:xfrm>
            <a:off x="1187624" y="1412776"/>
            <a:ext cx="6971928" cy="522894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229600" cy="6336704"/>
          </a:xfrm>
          <a:solidFill>
            <a:schemeClr val="bg2"/>
          </a:solidFill>
        </p:spPr>
        <p:style>
          <a:lnRef idx="1">
            <a:schemeClr val="accent2"/>
          </a:lnRef>
          <a:fillRef idx="2">
            <a:schemeClr val="accent2"/>
          </a:fillRef>
          <a:effectRef idx="1">
            <a:schemeClr val="accent2"/>
          </a:effectRef>
          <a:fontRef idx="minor">
            <a:schemeClr val="dk1"/>
          </a:fontRef>
        </p:style>
        <p:txBody>
          <a:bodyPr/>
          <a:lstStyle/>
          <a:p>
            <a:pPr>
              <a:buNone/>
            </a:pPr>
            <a:endParaRPr lang="en-US" dirty="0" smtClean="0"/>
          </a:p>
          <a:p>
            <a:pPr>
              <a:buNone/>
            </a:pPr>
            <a:endParaRPr lang="en-US" dirty="0" smtClean="0"/>
          </a:p>
          <a:p>
            <a:pPr>
              <a:buNone/>
            </a:pPr>
            <a:endParaRPr lang="en-US" dirty="0" smtClean="0"/>
          </a:p>
        </p:txBody>
      </p:sp>
      <p:sp>
        <p:nvSpPr>
          <p:cNvPr id="5" name="Овал 4"/>
          <p:cNvSpPr/>
          <p:nvPr/>
        </p:nvSpPr>
        <p:spPr>
          <a:xfrm>
            <a:off x="2483768" y="764704"/>
            <a:ext cx="4680520" cy="1656184"/>
          </a:xfrm>
          <a:prstGeom prst="ellips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smtClean="0">
                <a:solidFill>
                  <a:schemeClr val="tx1"/>
                </a:solidFill>
                <a:latin typeface="Times New Roman" pitchFamily="18" charset="0"/>
                <a:cs typeface="Times New Roman" pitchFamily="18" charset="0"/>
              </a:rPr>
              <a:t>An eye consists of three layers</a:t>
            </a:r>
            <a:endParaRPr lang="ru-RU" sz="3600" dirty="0">
              <a:solidFill>
                <a:schemeClr val="tx1"/>
              </a:solidFill>
              <a:latin typeface="Times New Roman" pitchFamily="18" charset="0"/>
              <a:cs typeface="Times New Roman" pitchFamily="18" charset="0"/>
            </a:endParaRPr>
          </a:p>
        </p:txBody>
      </p:sp>
      <p:sp>
        <p:nvSpPr>
          <p:cNvPr id="6" name="Стрелка вниз 5"/>
          <p:cNvSpPr/>
          <p:nvPr/>
        </p:nvSpPr>
        <p:spPr>
          <a:xfrm>
            <a:off x="1835696" y="2852936"/>
            <a:ext cx="792088" cy="1080120"/>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a:off x="4283968" y="2852936"/>
            <a:ext cx="792088" cy="1080120"/>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7"/>
          <p:cNvSpPr/>
          <p:nvPr/>
        </p:nvSpPr>
        <p:spPr>
          <a:xfrm>
            <a:off x="6372200" y="2780928"/>
            <a:ext cx="792088" cy="1080120"/>
          </a:xfrm>
          <a:prstGeom prst="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755576" y="4149080"/>
            <a:ext cx="2304256"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outdoor</a:t>
            </a:r>
          </a:p>
        </p:txBody>
      </p:sp>
      <p:sp>
        <p:nvSpPr>
          <p:cNvPr id="10" name="Скругленный прямоугольник 9"/>
          <p:cNvSpPr/>
          <p:nvPr/>
        </p:nvSpPr>
        <p:spPr>
          <a:xfrm>
            <a:off x="3563888" y="4149080"/>
            <a:ext cx="2232248"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middle </a:t>
            </a:r>
          </a:p>
        </p:txBody>
      </p:sp>
      <p:sp>
        <p:nvSpPr>
          <p:cNvPr id="11" name="Скругленный прямоугольник 10"/>
          <p:cNvSpPr/>
          <p:nvPr/>
        </p:nvSpPr>
        <p:spPr>
          <a:xfrm>
            <a:off x="6228184" y="4149080"/>
            <a:ext cx="2304256" cy="86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internal</a:t>
            </a:r>
            <a:endParaRPr lang="ru-RU" sz="3200"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51520" y="1268760"/>
            <a:ext cx="3096344" cy="5400600"/>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en-US" sz="3200" dirty="0" smtClean="0">
                <a:solidFill>
                  <a:schemeClr val="tx1"/>
                </a:solidFill>
                <a:latin typeface="Times New Roman" pitchFamily="18" charset="0"/>
                <a:cs typeface="Times New Roman" pitchFamily="18" charset="0"/>
              </a:rPr>
              <a:t>A </a:t>
            </a:r>
            <a:r>
              <a:rPr lang="en-US" sz="3200" dirty="0" err="1" smtClean="0">
                <a:solidFill>
                  <a:schemeClr val="tx1"/>
                </a:solidFill>
                <a:latin typeface="Times New Roman" pitchFamily="18" charset="0"/>
                <a:cs typeface="Times New Roman" pitchFamily="18" charset="0"/>
              </a:rPr>
              <a:t>periblast</a:t>
            </a:r>
            <a:r>
              <a:rPr lang="en-US" sz="3200" dirty="0" smtClean="0">
                <a:solidFill>
                  <a:schemeClr val="tx1"/>
                </a:solidFill>
                <a:latin typeface="Times New Roman" pitchFamily="18" charset="0"/>
                <a:cs typeface="Times New Roman" pitchFamily="18" charset="0"/>
              </a:rPr>
              <a:t> consists of sclera and cornea. A sclera is a white layer. A sclera protects eyes from damages. At the front the eyes of sclera form a transparent layer, cornea.</a:t>
            </a:r>
            <a:endParaRPr lang="ru-RU" sz="2000" dirty="0">
              <a:solidFill>
                <a:schemeClr val="tx1"/>
              </a:solidFill>
              <a:latin typeface="Times New Roman" pitchFamily="18" charset="0"/>
              <a:cs typeface="Times New Roman" pitchFamily="18" charset="0"/>
            </a:endParaRPr>
          </a:p>
        </p:txBody>
      </p:sp>
      <p:sp>
        <p:nvSpPr>
          <p:cNvPr id="11" name="Прямоугольник 10"/>
          <p:cNvSpPr/>
          <p:nvPr/>
        </p:nvSpPr>
        <p:spPr>
          <a:xfrm>
            <a:off x="3491880" y="1268760"/>
            <a:ext cx="2808312" cy="5328592"/>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buNone/>
            </a:pPr>
            <a:r>
              <a:rPr lang="en-US" sz="3600" dirty="0" smtClean="0">
                <a:solidFill>
                  <a:schemeClr val="tx1"/>
                </a:solidFill>
              </a:rPr>
              <a:t>A middle layer consists of three parts: iris, </a:t>
            </a:r>
            <a:r>
              <a:rPr lang="en-US" sz="3600" smtClean="0">
                <a:solidFill>
                  <a:schemeClr val="tx1"/>
                </a:solidFill>
              </a:rPr>
              <a:t>ciliary </a:t>
            </a:r>
            <a:r>
              <a:rPr lang="en-US" sz="3600" dirty="0" smtClean="0">
                <a:solidFill>
                  <a:schemeClr val="tx1"/>
                </a:solidFill>
              </a:rPr>
              <a:t>body and vascular shell.</a:t>
            </a:r>
            <a:endParaRPr lang="ru-RU" sz="2800" dirty="0">
              <a:solidFill>
                <a:schemeClr val="tx1"/>
              </a:solidFill>
            </a:endParaRPr>
          </a:p>
        </p:txBody>
      </p:sp>
      <p:sp>
        <p:nvSpPr>
          <p:cNvPr id="12" name="Прямоугольник 11"/>
          <p:cNvSpPr/>
          <p:nvPr/>
        </p:nvSpPr>
        <p:spPr>
          <a:xfrm>
            <a:off x="6444208" y="1340768"/>
            <a:ext cx="2520280" cy="5328592"/>
          </a:xfrm>
          <a:prstGeom prst="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3200" dirty="0" smtClean="0">
                <a:solidFill>
                  <a:schemeClr val="tx1"/>
                </a:solidFill>
                <a:latin typeface="Times New Roman" pitchFamily="18" charset="0"/>
                <a:cs typeface="Times New Roman" pitchFamily="18" charset="0"/>
              </a:rPr>
              <a:t>A retina is an internal layer of eye. Here are cages the called receptors. The receptors of eye get visual information and pass to it our brain.</a:t>
            </a:r>
            <a:endParaRPr lang="ru-RU" sz="3200" dirty="0">
              <a:solidFill>
                <a:schemeClr val="tx1"/>
              </a:solidFill>
              <a:latin typeface="Times New Roman" pitchFamily="18" charset="0"/>
              <a:cs typeface="Times New Roman" pitchFamily="18" charset="0"/>
            </a:endParaRPr>
          </a:p>
        </p:txBody>
      </p:sp>
      <p:sp>
        <p:nvSpPr>
          <p:cNvPr id="13" name="Скругленный прямоугольник 12"/>
          <p:cNvSpPr/>
          <p:nvPr/>
        </p:nvSpPr>
        <p:spPr>
          <a:xfrm>
            <a:off x="467544" y="188640"/>
            <a:ext cx="2304256" cy="864096"/>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outdoor</a:t>
            </a:r>
          </a:p>
        </p:txBody>
      </p:sp>
      <p:sp>
        <p:nvSpPr>
          <p:cNvPr id="14" name="Скругленный прямоугольник 13"/>
          <p:cNvSpPr/>
          <p:nvPr/>
        </p:nvSpPr>
        <p:spPr>
          <a:xfrm>
            <a:off x="3563888" y="188640"/>
            <a:ext cx="2232248" cy="864096"/>
          </a:xfrm>
          <a:prstGeom prst="round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middle </a:t>
            </a:r>
          </a:p>
        </p:txBody>
      </p:sp>
      <p:sp>
        <p:nvSpPr>
          <p:cNvPr id="15" name="Скругленный прямоугольник 14"/>
          <p:cNvSpPr/>
          <p:nvPr/>
        </p:nvSpPr>
        <p:spPr>
          <a:xfrm>
            <a:off x="6444208" y="188640"/>
            <a:ext cx="2304256" cy="864096"/>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None/>
            </a:pPr>
            <a:r>
              <a:rPr lang="en-US" sz="3200" dirty="0" smtClean="0">
                <a:solidFill>
                  <a:schemeClr val="tx1"/>
                </a:solidFill>
              </a:rPr>
              <a:t>internal</a:t>
            </a:r>
            <a:endParaRPr lang="ru-RU" sz="3200" dirty="0">
              <a:solidFill>
                <a:schemeClr val="tx1"/>
              </a:solidFill>
            </a:endParaRPr>
          </a:p>
        </p:txBody>
      </p:sp>
      <p:sp>
        <p:nvSpPr>
          <p:cNvPr id="8" name="Стрелка вниз 7"/>
          <p:cNvSpPr/>
          <p:nvPr/>
        </p:nvSpPr>
        <p:spPr>
          <a:xfrm>
            <a:off x="1331640" y="1052736"/>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низ 8"/>
          <p:cNvSpPr/>
          <p:nvPr/>
        </p:nvSpPr>
        <p:spPr>
          <a:xfrm>
            <a:off x="4355976" y="980728"/>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Стрелка вниз 9"/>
          <p:cNvSpPr/>
          <p:nvPr/>
        </p:nvSpPr>
        <p:spPr>
          <a:xfrm>
            <a:off x="7452320" y="1052736"/>
            <a:ext cx="484632"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229600" cy="1143000"/>
          </a:xfrm>
        </p:spPr>
        <p:txBody>
          <a:bodyPr>
            <a:normAutofit/>
          </a:bodyPr>
          <a:lstStyle/>
          <a:p>
            <a:r>
              <a:rPr lang="en-US" sz="6000" dirty="0" smtClean="0">
                <a:solidFill>
                  <a:srgbClr val="002060"/>
                </a:solidFill>
                <a:latin typeface="Times New Roman" pitchFamily="18" charset="0"/>
                <a:cs typeface="Times New Roman" pitchFamily="18" charset="0"/>
              </a:rPr>
              <a:t>Eye</a:t>
            </a:r>
            <a:r>
              <a:rPr lang="ru-RU" sz="6000" dirty="0" smtClean="0">
                <a:solidFill>
                  <a:srgbClr val="002060"/>
                </a:solidFill>
                <a:latin typeface="Times New Roman" pitchFamily="18" charset="0"/>
                <a:cs typeface="Times New Roman" pitchFamily="18" charset="0"/>
              </a:rPr>
              <a:t> </a:t>
            </a:r>
            <a:r>
              <a:rPr lang="en-US" sz="6000" dirty="0" smtClean="0">
                <a:solidFill>
                  <a:srgbClr val="002060"/>
                </a:solidFill>
                <a:latin typeface="Times New Roman" pitchFamily="18" charset="0"/>
                <a:cs typeface="Times New Roman" pitchFamily="18" charset="0"/>
              </a:rPr>
              <a:t>structure </a:t>
            </a:r>
            <a:endParaRPr lang="en-US" sz="6000" b="1" dirty="0" smtClean="0">
              <a:solidFill>
                <a:srgbClr val="002060"/>
              </a:solidFill>
            </a:endParaRPr>
          </a:p>
        </p:txBody>
      </p:sp>
      <p:pic>
        <p:nvPicPr>
          <p:cNvPr id="1026" name="Picture 2" descr="ÐÐ°ÑÑÐ¸Ð½ÐºÐ¸ Ð¿Ð¾ Ð·Ð°Ð¿ÑÐ¾ÑÑ ÐºÐ°ÑÑÐ¸Ð½ÐºÐ° Ð³Ð»Ð°Ð·Ð°"/>
          <p:cNvPicPr>
            <a:picLocks noChangeAspect="1" noChangeArrowheads="1"/>
          </p:cNvPicPr>
          <p:nvPr/>
        </p:nvPicPr>
        <p:blipFill>
          <a:blip r:embed="rId2" cstate="print"/>
          <a:srcRect/>
          <a:stretch>
            <a:fillRect/>
          </a:stretch>
        </p:blipFill>
        <p:spPr bwMode="auto">
          <a:xfrm>
            <a:off x="251520" y="1340768"/>
            <a:ext cx="8280920" cy="498106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1" dirty="0" smtClean="0">
                <a:solidFill>
                  <a:srgbClr val="FF0000"/>
                </a:solidFill>
                <a:latin typeface="Times New Roman" pitchFamily="18" charset="0"/>
                <a:cs typeface="Times New Roman" pitchFamily="18" charset="0"/>
              </a:rPr>
              <a:t>Lesson topic</a:t>
            </a:r>
            <a:r>
              <a:rPr lang="ru-RU" b="1" dirty="0" smtClean="0">
                <a:solidFill>
                  <a:srgbClr val="FF0000"/>
                </a:solidFill>
                <a:latin typeface="Times New Roman" pitchFamily="18" charset="0"/>
                <a:cs typeface="Times New Roman" pitchFamily="18" charset="0"/>
              </a:rPr>
              <a:t>:</a:t>
            </a:r>
            <a:r>
              <a:rPr lang="en-US" b="1" dirty="0" smtClean="0">
                <a:solidFill>
                  <a:srgbClr val="002060"/>
                </a:solidFill>
                <a:latin typeface="Times New Roman" pitchFamily="18" charset="0"/>
                <a:cs typeface="Times New Roman" pitchFamily="18" charset="0"/>
              </a:rPr>
              <a:t>Eye</a:t>
            </a:r>
            <a:r>
              <a:rPr lang="ru-RU" b="1" dirty="0" smtClean="0">
                <a:solidFill>
                  <a:srgbClr val="002060"/>
                </a:solidFill>
                <a:latin typeface="Times New Roman" pitchFamily="18" charset="0"/>
                <a:cs typeface="Times New Roman" pitchFamily="18" charset="0"/>
              </a:rPr>
              <a:t> </a:t>
            </a:r>
            <a:r>
              <a:rPr lang="en-US" b="1" dirty="0" smtClean="0">
                <a:solidFill>
                  <a:srgbClr val="002060"/>
                </a:solidFill>
                <a:latin typeface="Times New Roman" pitchFamily="18" charset="0"/>
                <a:cs typeface="Times New Roman" pitchFamily="18" charset="0"/>
              </a:rPr>
              <a:t>structure </a:t>
            </a:r>
            <a:endParaRPr lang="ru-RU" b="1" dirty="0">
              <a:solidFill>
                <a:srgbClr val="002060"/>
              </a:solidFill>
            </a:endParaRPr>
          </a:p>
        </p:txBody>
      </p:sp>
      <p:sp>
        <p:nvSpPr>
          <p:cNvPr id="5" name="Прямоугольник 4"/>
          <p:cNvSpPr/>
          <p:nvPr/>
        </p:nvSpPr>
        <p:spPr>
          <a:xfrm>
            <a:off x="3419872" y="4581128"/>
            <a:ext cx="2520280" cy="1944216"/>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FF0000"/>
                </a:solidFill>
                <a:latin typeface="Times New Roman" pitchFamily="18" charset="0"/>
                <a:cs typeface="Times New Roman" pitchFamily="18" charset="0"/>
              </a:rPr>
              <a:t>Aim</a:t>
            </a:r>
            <a:r>
              <a:rPr lang="ru-RU" sz="2400" b="1" dirty="0" smtClean="0">
                <a:solidFill>
                  <a:srgbClr val="FF0000"/>
                </a:solidFill>
                <a:latin typeface="Times New Roman" pitchFamily="18" charset="0"/>
                <a:cs typeface="Times New Roman" pitchFamily="18" charset="0"/>
              </a:rPr>
              <a:t>: </a:t>
            </a:r>
            <a:r>
              <a:rPr lang="en-US" sz="2400" b="1" dirty="0" smtClean="0">
                <a:solidFill>
                  <a:schemeClr val="tx1"/>
                </a:solidFill>
                <a:latin typeface="Times New Roman" pitchFamily="18" charset="0"/>
                <a:cs typeface="Times New Roman" pitchFamily="18" charset="0"/>
              </a:rPr>
              <a:t>to </a:t>
            </a:r>
            <a:r>
              <a:rPr lang="en-US" sz="2400" b="1" dirty="0" smtClean="0">
                <a:solidFill>
                  <a:schemeClr val="tx1"/>
                </a:solidFill>
                <a:latin typeface="Times New Roman" pitchFamily="18" charset="0"/>
                <a:cs typeface="Times New Roman" pitchFamily="18" charset="0"/>
              </a:rPr>
              <a:t>study the structure of the organ of vision</a:t>
            </a:r>
            <a:endParaRPr lang="ru-RU" sz="2400" dirty="0">
              <a:solidFill>
                <a:schemeClr val="tx1"/>
              </a:solidFill>
              <a:latin typeface="Times New Roman" pitchFamily="18" charset="0"/>
              <a:cs typeface="Times New Roman" pitchFamily="18" charset="0"/>
            </a:endParaRPr>
          </a:p>
        </p:txBody>
      </p:sp>
      <p:pic>
        <p:nvPicPr>
          <p:cNvPr id="2052" name="Picture 4" descr="ÐÐ°ÑÑÐ¸Ð½ÐºÐ¸ Ð¿Ð¾ Ð·Ð°Ð¿ÑÐ¾ÑÑ ÐºÐ°ÑÑÐ¸Ð½ÐºÐ° Ð³Ð»Ð°Ð·Ð° ÑÐµÐ»Ð¾Ð²ÐµÐºÐ°"/>
          <p:cNvPicPr>
            <a:picLocks noChangeAspect="1" noChangeArrowheads="1"/>
          </p:cNvPicPr>
          <p:nvPr/>
        </p:nvPicPr>
        <p:blipFill>
          <a:blip r:embed="rId2" cstate="print"/>
          <a:srcRect/>
          <a:stretch>
            <a:fillRect/>
          </a:stretch>
        </p:blipFill>
        <p:spPr bwMode="auto">
          <a:xfrm>
            <a:off x="251520" y="1484784"/>
            <a:ext cx="3960440" cy="2975800"/>
          </a:xfrm>
          <a:prstGeom prst="rect">
            <a:avLst/>
          </a:prstGeom>
          <a:noFill/>
        </p:spPr>
      </p:pic>
      <p:pic>
        <p:nvPicPr>
          <p:cNvPr id="2054" name="Picture 6" descr="ÐÐ°ÑÑÐ¸Ð½ÐºÐ¸ Ð¿Ð¾ Ð·Ð°Ð¿ÑÐ¾ÑÑ ÐºÐ°ÑÑÐ¸Ð½ÐºÐ° Ð³Ð»Ð°Ð·Ð° ÑÐµÐ»Ð¾Ð²ÐµÐºÐ°"/>
          <p:cNvPicPr>
            <a:picLocks noChangeAspect="1" noChangeArrowheads="1"/>
          </p:cNvPicPr>
          <p:nvPr/>
        </p:nvPicPr>
        <p:blipFill>
          <a:blip r:embed="rId3" cstate="print"/>
          <a:srcRect/>
          <a:stretch>
            <a:fillRect/>
          </a:stretch>
        </p:blipFill>
        <p:spPr bwMode="auto">
          <a:xfrm>
            <a:off x="5436096" y="1196752"/>
            <a:ext cx="3456384" cy="3072341"/>
          </a:xfrm>
          <a:prstGeom prst="rect">
            <a:avLst/>
          </a:prstGeom>
          <a:noFill/>
        </p:spPr>
      </p:pic>
      <p:pic>
        <p:nvPicPr>
          <p:cNvPr id="2056" name="Picture 8" descr="ÐÐ°ÑÑÐ¸Ð½ÐºÐ¸ Ð¿Ð¾ Ð·Ð°Ð¿ÑÐ¾ÑÑ ÐºÐ°ÑÑÐ¸Ð½ÐºÐ° Ð³Ð»Ð°Ð·Ð° ÑÐµÐ»Ð¾Ð²ÐµÐºÐ°"/>
          <p:cNvPicPr>
            <a:picLocks noChangeAspect="1" noChangeArrowheads="1"/>
          </p:cNvPicPr>
          <p:nvPr/>
        </p:nvPicPr>
        <p:blipFill>
          <a:blip r:embed="rId4" cstate="print"/>
          <a:srcRect/>
          <a:stretch>
            <a:fillRect/>
          </a:stretch>
        </p:blipFill>
        <p:spPr bwMode="auto">
          <a:xfrm>
            <a:off x="323528" y="4725144"/>
            <a:ext cx="2819400" cy="1619251"/>
          </a:xfrm>
          <a:prstGeom prst="rect">
            <a:avLst/>
          </a:prstGeom>
          <a:noFill/>
        </p:spPr>
      </p:pic>
      <p:pic>
        <p:nvPicPr>
          <p:cNvPr id="2058" name="Picture 10" descr="ÐÐ°ÑÑÐ¸Ð½ÐºÐ¸ Ð¿Ð¾ Ð·Ð°Ð¿ÑÐ¾ÑÑ ÐºÐ°ÑÑÐ¸Ð½ÐºÐ° Ð³Ð»Ð°Ð·Ð° ÑÐµÐ»Ð¾Ð²ÐµÐºÐ°"/>
          <p:cNvPicPr>
            <a:picLocks noChangeAspect="1" noChangeArrowheads="1"/>
          </p:cNvPicPr>
          <p:nvPr/>
        </p:nvPicPr>
        <p:blipFill>
          <a:blip r:embed="rId5" cstate="print"/>
          <a:srcRect/>
          <a:stretch>
            <a:fillRect/>
          </a:stretch>
        </p:blipFill>
        <p:spPr bwMode="auto">
          <a:xfrm>
            <a:off x="6444208" y="4293096"/>
            <a:ext cx="2411760" cy="235509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lstStyle/>
          <a:p>
            <a:pPr>
              <a:buNone/>
            </a:pPr>
            <a:r>
              <a:rPr lang="ru-RU" dirty="0" smtClean="0"/>
              <a:t>   </a:t>
            </a:r>
            <a:r>
              <a:rPr lang="ru-RU" b="1" dirty="0" smtClean="0"/>
              <a:t> </a:t>
            </a:r>
            <a:r>
              <a:rPr lang="en-US" sz="3600" b="1" dirty="0" smtClean="0"/>
              <a:t>Eye </a:t>
            </a:r>
            <a:r>
              <a:rPr lang="en-US" sz="3600" dirty="0" smtClean="0"/>
              <a:t>it is a sensory organ (organ of the visual system) of man and animals, possessing ability to perceive an electromagnetic radiation in the light range of lengths of waves and providing the function of sight.</a:t>
            </a:r>
            <a:endParaRPr lang="ru-RU" sz="3600" dirty="0"/>
          </a:p>
        </p:txBody>
      </p:sp>
      <p:pic>
        <p:nvPicPr>
          <p:cNvPr id="13314" name="Picture 2" descr="ÐÐ°ÑÑÐ¸Ð½ÐºÐ¸ Ð¿Ð¾ Ð·Ð°Ð¿ÑÐ¾ÑÑ ÐºÐ°ÑÑÐ¸Ð½ÐºÐ° Ð³Ð»Ð°Ð·Ð°"/>
          <p:cNvPicPr>
            <a:picLocks noChangeAspect="1" noChangeArrowheads="1"/>
          </p:cNvPicPr>
          <p:nvPr/>
        </p:nvPicPr>
        <p:blipFill>
          <a:blip r:embed="rId2" cstate="print"/>
          <a:srcRect/>
          <a:stretch>
            <a:fillRect/>
          </a:stretch>
        </p:blipFill>
        <p:spPr bwMode="auto">
          <a:xfrm>
            <a:off x="5796136" y="4077072"/>
            <a:ext cx="3009718" cy="2543424"/>
          </a:xfrm>
          <a:prstGeom prst="rect">
            <a:avLst/>
          </a:prstGeom>
          <a:ln/>
        </p:spPr>
        <p:style>
          <a:lnRef idx="1">
            <a:schemeClr val="accent1"/>
          </a:lnRef>
          <a:fillRef idx="2">
            <a:schemeClr val="accent1"/>
          </a:fillRef>
          <a:effectRef idx="1">
            <a:schemeClr val="accent1"/>
          </a:effectRef>
          <a:fontRef idx="minor">
            <a:schemeClr val="dk1"/>
          </a:fontRef>
        </p:style>
      </p:pic>
      <p:pic>
        <p:nvPicPr>
          <p:cNvPr id="13316" name="Picture 4" descr="ÐÐ°ÑÑÐ¸Ð½ÐºÐ¸ Ð¿Ð¾ Ð·Ð°Ð¿ÑÐ¾ÑÑ ÐºÐ°ÑÑÐ¸Ð½ÐºÐ° Ð³Ð»Ð°Ð·Ð°"/>
          <p:cNvPicPr>
            <a:picLocks noChangeAspect="1" noChangeArrowheads="1"/>
          </p:cNvPicPr>
          <p:nvPr/>
        </p:nvPicPr>
        <p:blipFill>
          <a:blip r:embed="rId3" cstate="print"/>
          <a:srcRect b="10551"/>
          <a:stretch>
            <a:fillRect/>
          </a:stretch>
        </p:blipFill>
        <p:spPr bwMode="auto">
          <a:xfrm>
            <a:off x="323528" y="4149080"/>
            <a:ext cx="3693039" cy="2448272"/>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648072"/>
          </a:xfrm>
        </p:spPr>
        <p:txBody>
          <a:bodyPr>
            <a:normAutofit fontScale="90000"/>
          </a:bodyPr>
          <a:lstStyle/>
          <a:p>
            <a:r>
              <a:rPr lang="en-US" b="1" dirty="0" smtClean="0">
                <a:solidFill>
                  <a:srgbClr val="002060"/>
                </a:solidFill>
                <a:latin typeface="Times New Roman" pitchFamily="18" charset="0"/>
                <a:cs typeface="Times New Roman" pitchFamily="18" charset="0"/>
              </a:rPr>
              <a:t>Auxiliary structures of eye</a:t>
            </a:r>
            <a:endParaRPr lang="ru-RU" b="1" dirty="0">
              <a:solidFill>
                <a:srgbClr val="002060"/>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nvPr>
        </p:nvGraphicFramePr>
        <p:xfrm>
          <a:off x="395537" y="908720"/>
          <a:ext cx="4896544" cy="3364992"/>
        </p:xfrm>
        <a:graphic>
          <a:graphicData uri="http://schemas.openxmlformats.org/drawingml/2006/table">
            <a:tbl>
              <a:tblPr/>
              <a:tblGrid>
                <a:gridCol w="1834950"/>
                <a:gridCol w="3061594"/>
              </a:tblGrid>
              <a:tr h="404520">
                <a:tc>
                  <a:txBody>
                    <a:bodyPr/>
                    <a:lstStyle/>
                    <a:p>
                      <a:pPr>
                        <a:lnSpc>
                          <a:spcPct val="115000"/>
                        </a:lnSpc>
                        <a:spcAft>
                          <a:spcPts val="0"/>
                        </a:spcAft>
                      </a:pPr>
                      <a:r>
                        <a:rPr lang="ru-RU" sz="2400" b="1" dirty="0">
                          <a:solidFill>
                            <a:srgbClr val="002060"/>
                          </a:solidFill>
                          <a:latin typeface="Times New Roman" pitchFamily="18" charset="0"/>
                          <a:ea typeface="Calibri"/>
                          <a:cs typeface="Times New Roman" pitchFamily="18" charset="0"/>
                        </a:rPr>
                        <a:t>Е</a:t>
                      </a:r>
                      <a:r>
                        <a:rPr lang="en-US" sz="2400" b="1" dirty="0">
                          <a:solidFill>
                            <a:srgbClr val="002060"/>
                          </a:solidFill>
                          <a:latin typeface="Times New Roman" pitchFamily="18" charset="0"/>
                          <a:ea typeface="Calibri"/>
                          <a:cs typeface="Times New Roman" pitchFamily="18" charset="0"/>
                        </a:rPr>
                        <a:t>n</a:t>
                      </a:r>
                      <a:r>
                        <a:rPr lang="ru-RU" sz="2400" b="1" dirty="0" err="1">
                          <a:solidFill>
                            <a:srgbClr val="002060"/>
                          </a:solidFill>
                          <a:latin typeface="Times New Roman" pitchFamily="18" charset="0"/>
                          <a:ea typeface="Calibri"/>
                          <a:cs typeface="Times New Roman" pitchFamily="18" charset="0"/>
                        </a:rPr>
                        <a:t>glish</a:t>
                      </a:r>
                      <a:endParaRPr lang="ru-RU" sz="2400" dirty="0">
                        <a:solidFill>
                          <a:srgbClr val="002060"/>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2400" b="1" dirty="0" smtClean="0">
                          <a:solidFill>
                            <a:srgbClr val="002060"/>
                          </a:solidFill>
                          <a:latin typeface="Times New Roman" pitchFamily="18" charset="0"/>
                          <a:ea typeface="Calibri"/>
                          <a:cs typeface="Times New Roman" pitchFamily="18" charset="0"/>
                        </a:rPr>
                        <a:t>Russian</a:t>
                      </a:r>
                      <a:endParaRPr lang="ru-RU" sz="2400" dirty="0">
                        <a:solidFill>
                          <a:srgbClr val="002060"/>
                        </a:solidFill>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20">
                <a:tc>
                  <a:txBody>
                    <a:bodyPr/>
                    <a:lstStyle/>
                    <a:p>
                      <a:pPr>
                        <a:lnSpc>
                          <a:spcPct val="115000"/>
                        </a:lnSpc>
                        <a:spcAft>
                          <a:spcPts val="0"/>
                        </a:spcAft>
                      </a:pPr>
                      <a:r>
                        <a:rPr lang="en-US" sz="2400">
                          <a:latin typeface="Times New Roman" pitchFamily="18" charset="0"/>
                          <a:ea typeface="Calibri"/>
                          <a:cs typeface="Times New Roman" pitchFamily="18" charset="0"/>
                        </a:rPr>
                        <a:t>eyebrows</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Брови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20">
                <a:tc>
                  <a:txBody>
                    <a:bodyPr/>
                    <a:lstStyle/>
                    <a:p>
                      <a:pPr>
                        <a:lnSpc>
                          <a:spcPct val="115000"/>
                        </a:lnSpc>
                        <a:spcAft>
                          <a:spcPts val="0"/>
                        </a:spcAft>
                      </a:pPr>
                      <a:r>
                        <a:rPr lang="en-US" sz="2400">
                          <a:latin typeface="Times New Roman" pitchFamily="18" charset="0"/>
                          <a:ea typeface="Calibri"/>
                          <a:cs typeface="Times New Roman" pitchFamily="18" charset="0"/>
                        </a:rPr>
                        <a:t>eyelids</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Веки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20">
                <a:tc>
                  <a:txBody>
                    <a:bodyPr/>
                    <a:lstStyle/>
                    <a:p>
                      <a:pPr>
                        <a:lnSpc>
                          <a:spcPct val="115000"/>
                        </a:lnSpc>
                        <a:spcAft>
                          <a:spcPts val="0"/>
                        </a:spcAft>
                      </a:pPr>
                      <a:r>
                        <a:rPr lang="en-US" sz="2400">
                          <a:latin typeface="Times New Roman" pitchFamily="18" charset="0"/>
                          <a:ea typeface="Calibri"/>
                          <a:cs typeface="Times New Roman" pitchFamily="18" charset="0"/>
                        </a:rPr>
                        <a:t>eye-lashes</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Ресницы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20">
                <a:tc>
                  <a:txBody>
                    <a:bodyPr/>
                    <a:lstStyle/>
                    <a:p>
                      <a:pPr>
                        <a:lnSpc>
                          <a:spcPct val="115000"/>
                        </a:lnSpc>
                        <a:spcAft>
                          <a:spcPts val="0"/>
                        </a:spcAft>
                      </a:pPr>
                      <a:r>
                        <a:rPr lang="en-US" sz="2400">
                          <a:latin typeface="Times New Roman" pitchFamily="18" charset="0"/>
                          <a:ea typeface="Calibri"/>
                          <a:cs typeface="Times New Roman" pitchFamily="18" charset="0"/>
                        </a:rPr>
                        <a:t>tear glands</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Слезные железы</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520">
                <a:tc>
                  <a:txBody>
                    <a:bodyPr/>
                    <a:lstStyle/>
                    <a:p>
                      <a:pPr>
                        <a:lnSpc>
                          <a:spcPct val="115000"/>
                        </a:lnSpc>
                        <a:spcAft>
                          <a:spcPts val="0"/>
                        </a:spcAft>
                      </a:pPr>
                      <a:r>
                        <a:rPr lang="en-US" sz="2400">
                          <a:latin typeface="Times New Roman" pitchFamily="18" charset="0"/>
                          <a:ea typeface="Calibri"/>
                          <a:cs typeface="Times New Roman" pitchFamily="18" charset="0"/>
                        </a:rPr>
                        <a:t>tear ducts</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a:latin typeface="Times New Roman" pitchFamily="18" charset="0"/>
                          <a:ea typeface="Calibri"/>
                          <a:cs typeface="Times New Roman" pitchFamily="18" charset="0"/>
                        </a:rPr>
                        <a:t>Слезные протоки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11715">
                <a:tc>
                  <a:txBody>
                    <a:bodyPr/>
                    <a:lstStyle/>
                    <a:p>
                      <a:pPr>
                        <a:lnSpc>
                          <a:spcPct val="115000"/>
                        </a:lnSpc>
                        <a:spcAft>
                          <a:spcPts val="1000"/>
                        </a:spcAft>
                      </a:pPr>
                      <a:r>
                        <a:rPr lang="en-US" sz="2400">
                          <a:latin typeface="Times New Roman" pitchFamily="18" charset="0"/>
                          <a:ea typeface="Calibri"/>
                          <a:cs typeface="Times New Roman" pitchFamily="18" charset="0"/>
                        </a:rPr>
                        <a:t>muscles of eyeball</a:t>
                      </a:r>
                      <a:endParaRPr lang="ru-RU" sz="2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2400" dirty="0">
                          <a:latin typeface="Times New Roman" pitchFamily="18" charset="0"/>
                          <a:ea typeface="Calibri"/>
                          <a:cs typeface="Times New Roman" pitchFamily="18" charset="0"/>
                        </a:rPr>
                        <a:t>Глазное яблоко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7650" name="AutoShape 2" descr="ÐÐ°ÑÑÐ¸Ð½ÐºÐ¸ Ð¿Ð¾ Ð·Ð°Ð¿ÑÐ¾ÑÑ ÐºÐ°ÑÑÐ¸Ð½ÐºÐ° Ð±ÑÐ¾Ð²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7652" name="AutoShape 4" descr="ÐÐ°ÑÑÐ¸Ð½ÐºÐ¸ Ð¿Ð¾ Ð·Ð°Ð¿ÑÐ¾ÑÑ ÐºÐ°ÑÑÐ¸Ð½ÐºÐ° Ð±ÑÐ¾Ð²Ð¸"/>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7654" name="Picture 6" descr="ÐÐ°ÑÑÐ¸Ð½ÐºÐ¸ Ð¿Ð¾ Ð·Ð°Ð¿ÑÐ¾ÑÑ ÐºÐ°ÑÑÐ¸Ð½ÐºÐ° Ð±ÑÐ¾Ð²Ð¸"/>
          <p:cNvPicPr>
            <a:picLocks noChangeAspect="1" noChangeArrowheads="1"/>
          </p:cNvPicPr>
          <p:nvPr/>
        </p:nvPicPr>
        <p:blipFill>
          <a:blip r:embed="rId2" cstate="print"/>
          <a:srcRect b="56375"/>
          <a:stretch>
            <a:fillRect/>
          </a:stretch>
        </p:blipFill>
        <p:spPr bwMode="auto">
          <a:xfrm>
            <a:off x="6876256" y="908720"/>
            <a:ext cx="2013942" cy="878586"/>
          </a:xfrm>
          <a:prstGeom prst="rect">
            <a:avLst/>
          </a:prstGeom>
          <a:noFill/>
        </p:spPr>
      </p:pic>
      <p:pic>
        <p:nvPicPr>
          <p:cNvPr id="27658" name="Picture 10" descr="ÐÐ°ÑÑÐ¸Ð½ÐºÐ¸ Ð¿Ð¾ Ð·Ð°Ð¿ÑÐ¾ÑÑ ÐºÐ°ÑÑÐ¸Ð½ÐºÐ° Ð²ÐµÐºÐ¸"/>
          <p:cNvPicPr>
            <a:picLocks noChangeAspect="1" noChangeArrowheads="1"/>
          </p:cNvPicPr>
          <p:nvPr/>
        </p:nvPicPr>
        <p:blipFill>
          <a:blip r:embed="rId3" cstate="print"/>
          <a:srcRect r="2958" b="26097"/>
          <a:stretch>
            <a:fillRect/>
          </a:stretch>
        </p:blipFill>
        <p:spPr bwMode="auto">
          <a:xfrm>
            <a:off x="5508104" y="1916832"/>
            <a:ext cx="1890210" cy="1080120"/>
          </a:xfrm>
          <a:prstGeom prst="rect">
            <a:avLst/>
          </a:prstGeom>
          <a:noFill/>
        </p:spPr>
      </p:pic>
      <p:pic>
        <p:nvPicPr>
          <p:cNvPr id="27660" name="Picture 12" descr="ÐÐ°ÑÑÐ¸Ð½ÐºÐ¸ Ð¿Ð¾ Ð·Ð°Ð¿ÑÐ¾ÑÑ ÐºÐ°ÑÑÐ¸Ð½ÐºÐ° ÑÐµÑÐ½Ð¸ÑÑ"/>
          <p:cNvPicPr>
            <a:picLocks noChangeAspect="1" noChangeArrowheads="1"/>
          </p:cNvPicPr>
          <p:nvPr/>
        </p:nvPicPr>
        <p:blipFill>
          <a:blip r:embed="rId4" cstate="print"/>
          <a:srcRect l="6667" t="6666" b="42222"/>
          <a:stretch>
            <a:fillRect/>
          </a:stretch>
        </p:blipFill>
        <p:spPr bwMode="auto">
          <a:xfrm>
            <a:off x="6839744" y="3140968"/>
            <a:ext cx="2304256" cy="1261854"/>
          </a:xfrm>
          <a:prstGeom prst="rect">
            <a:avLst/>
          </a:prstGeom>
          <a:noFill/>
        </p:spPr>
      </p:pic>
      <p:pic>
        <p:nvPicPr>
          <p:cNvPr id="27662" name="Picture 14" descr="ÐÐ°ÑÑÐ¸Ð½ÐºÐ¸ Ð¿Ð¾ Ð·Ð°Ð¿ÑÐ¾ÑÑ ÐºÐ°ÑÑÐ¸Ð½ÐºÐ° ÑÐ»ÐµÐ·Ð½ÑÐµ Ð¶ÐµÐ»ÐµÐ·Ñ"/>
          <p:cNvPicPr>
            <a:picLocks noChangeAspect="1" noChangeArrowheads="1"/>
          </p:cNvPicPr>
          <p:nvPr/>
        </p:nvPicPr>
        <p:blipFill>
          <a:blip r:embed="rId5" cstate="print"/>
          <a:srcRect/>
          <a:stretch>
            <a:fillRect/>
          </a:stretch>
        </p:blipFill>
        <p:spPr bwMode="auto">
          <a:xfrm>
            <a:off x="4644008" y="4365104"/>
            <a:ext cx="1767485" cy="1328936"/>
          </a:xfrm>
          <a:prstGeom prst="rect">
            <a:avLst/>
          </a:prstGeom>
          <a:noFill/>
        </p:spPr>
      </p:pic>
      <p:pic>
        <p:nvPicPr>
          <p:cNvPr id="27664" name="Picture 16" descr="ÐÐ°ÑÑÐ¸Ð½ÐºÐ¸ Ð¿Ð¾ Ð·Ð°Ð¿ÑÐ¾ÑÑ ÐºÐ°ÑÑÐ¸Ð½ÐºÐ° ÑÐ»ÐµÐ·Ð½ÑÐµ Ð¿ÑÐ¾ÑÐ¾ÐºÐ¸"/>
          <p:cNvPicPr>
            <a:picLocks noChangeAspect="1" noChangeArrowheads="1"/>
          </p:cNvPicPr>
          <p:nvPr/>
        </p:nvPicPr>
        <p:blipFill>
          <a:blip r:embed="rId6" cstate="print"/>
          <a:srcRect/>
          <a:stretch>
            <a:fillRect/>
          </a:stretch>
        </p:blipFill>
        <p:spPr bwMode="auto">
          <a:xfrm>
            <a:off x="6660232" y="4869160"/>
            <a:ext cx="2165310" cy="1537370"/>
          </a:xfrm>
          <a:prstGeom prst="rect">
            <a:avLst/>
          </a:prstGeom>
          <a:noFill/>
        </p:spPr>
      </p:pic>
      <p:pic>
        <p:nvPicPr>
          <p:cNvPr id="27666" name="Picture 18" descr="ÐÐ¾ÑÐ¾Ð¶ÐµÐµ Ð¸Ð·Ð¾Ð±ÑÐ°Ð¶ÐµÐ½Ð¸Ðµ"/>
          <p:cNvPicPr>
            <a:picLocks noChangeAspect="1" noChangeArrowheads="1"/>
          </p:cNvPicPr>
          <p:nvPr/>
        </p:nvPicPr>
        <p:blipFill>
          <a:blip r:embed="rId7" cstate="print"/>
          <a:srcRect/>
          <a:stretch>
            <a:fillRect/>
          </a:stretch>
        </p:blipFill>
        <p:spPr bwMode="auto">
          <a:xfrm>
            <a:off x="827584" y="4509120"/>
            <a:ext cx="2880320" cy="198642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buFont typeface="Wingdings" pitchFamily="2" charset="2"/>
              <a:buChar char="v"/>
            </a:pPr>
            <a:r>
              <a:rPr lang="ru-RU" dirty="0" smtClean="0"/>
              <a:t>  </a:t>
            </a:r>
            <a:r>
              <a:rPr lang="en-US" b="1" dirty="0" smtClean="0"/>
              <a:t>Eyebrows </a:t>
            </a:r>
            <a:r>
              <a:rPr lang="en-US" dirty="0" smtClean="0"/>
              <a:t>warn for falling in the eyes of sweat flowing down from a forehead. </a:t>
            </a:r>
          </a:p>
          <a:p>
            <a:pPr>
              <a:buFont typeface="Wingdings" pitchFamily="2" charset="2"/>
              <a:buChar char="v"/>
            </a:pPr>
            <a:r>
              <a:rPr lang="en-US" dirty="0" smtClean="0"/>
              <a:t>  </a:t>
            </a:r>
            <a:r>
              <a:rPr lang="en-US" b="1" dirty="0" smtClean="0"/>
              <a:t>Eyelids</a:t>
            </a:r>
            <a:r>
              <a:rPr lang="en-US" dirty="0" smtClean="0"/>
              <a:t> carry out mechanical </a:t>
            </a:r>
            <a:r>
              <a:rPr lang="en-US" dirty="0" err="1" smtClean="0"/>
              <a:t>defence</a:t>
            </a:r>
            <a:r>
              <a:rPr lang="en-US" dirty="0" smtClean="0"/>
              <a:t> of eyeball the Periodic closing and breaking of eyelids (blinking) provide even distribution of tear </a:t>
            </a:r>
            <a:r>
              <a:rPr lang="ru-RU" dirty="0" smtClean="0"/>
              <a:t>  </a:t>
            </a:r>
            <a:r>
              <a:rPr lang="en-US" dirty="0" smtClean="0"/>
              <a:t>liquid on the surface of eyeball. </a:t>
            </a:r>
          </a:p>
          <a:p>
            <a:pPr>
              <a:buFont typeface="Wingdings" pitchFamily="2" charset="2"/>
              <a:buChar char="v"/>
            </a:pPr>
            <a:r>
              <a:rPr lang="en-US" dirty="0" smtClean="0"/>
              <a:t> </a:t>
            </a:r>
            <a:r>
              <a:rPr lang="en-US" b="1" dirty="0" smtClean="0"/>
              <a:t>Eye-lashe</a:t>
            </a:r>
            <a:r>
              <a:rPr lang="en-US" dirty="0" smtClean="0"/>
              <a:t>s I provide additional protecting of eyeball from a dust.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2">
              <a:lumMod val="90000"/>
            </a:schemeClr>
          </a:solidFill>
          <a:effectLst/>
        </p:spPr>
        <p:txBody>
          <a:bodyPr>
            <a:normAutofit fontScale="90000"/>
          </a:bodyPr>
          <a:lstStyle/>
          <a:p>
            <a:r>
              <a:rPr lang="en-US" b="1" dirty="0" smtClean="0">
                <a:solidFill>
                  <a:srgbClr val="002060"/>
                </a:solidFill>
                <a:latin typeface="Times New Roman" pitchFamily="18" charset="0"/>
                <a:cs typeface="Times New Roman" pitchFamily="18" charset="0"/>
              </a:rPr>
              <a:t/>
            </a:r>
            <a:br>
              <a:rPr lang="en-US" b="1" dirty="0" smtClean="0">
                <a:solidFill>
                  <a:srgbClr val="002060"/>
                </a:solidFill>
                <a:latin typeface="Times New Roman" pitchFamily="18" charset="0"/>
                <a:cs typeface="Times New Roman" pitchFamily="18" charset="0"/>
              </a:rPr>
            </a:br>
            <a:r>
              <a:rPr lang="en-US" b="1" dirty="0" smtClean="0">
                <a:solidFill>
                  <a:srgbClr val="002060"/>
                </a:solidFill>
                <a:latin typeface="Times New Roman" pitchFamily="18" charset="0"/>
                <a:cs typeface="Times New Roman" pitchFamily="18" charset="0"/>
              </a:rPr>
              <a:t>Basic functions of eye : </a:t>
            </a:r>
            <a:r>
              <a:rPr lang="ru-RU" b="1" dirty="0" smtClean="0">
                <a:solidFill>
                  <a:srgbClr val="002060"/>
                </a:solidFill>
                <a:latin typeface="Times New Roman" pitchFamily="18" charset="0"/>
                <a:cs typeface="Times New Roman" pitchFamily="18" charset="0"/>
              </a:rPr>
              <a:t/>
            </a:r>
            <a:br>
              <a:rPr lang="ru-RU" b="1" dirty="0" smtClean="0">
                <a:solidFill>
                  <a:srgbClr val="002060"/>
                </a:solidFill>
                <a:latin typeface="Times New Roman" pitchFamily="18" charset="0"/>
                <a:cs typeface="Times New Roman" pitchFamily="18" charset="0"/>
              </a:rPr>
            </a:br>
            <a:endParaRPr lang="ru-RU" b="1" dirty="0" smtClean="0">
              <a:solidFill>
                <a:srgbClr val="002060"/>
              </a:solidFill>
              <a:latin typeface="Times New Roman" pitchFamily="18" charset="0"/>
              <a:cs typeface="Times New Roman" pitchFamily="18" charset="0"/>
            </a:endParaRPr>
          </a:p>
        </p:txBody>
      </p:sp>
      <p:sp>
        <p:nvSpPr>
          <p:cNvPr id="3" name="Содержимое 2"/>
          <p:cNvSpPr>
            <a:spLocks noGrp="1"/>
          </p:cNvSpPr>
          <p:nvPr>
            <p:ph idx="1"/>
          </p:nvPr>
        </p:nvSpPr>
        <p:spPr>
          <a:solidFill>
            <a:schemeClr val="bg2">
              <a:lumMod val="90000"/>
            </a:schemeClr>
          </a:solidFill>
        </p:spPr>
        <p:txBody>
          <a:bodyPr/>
          <a:lstStyle/>
          <a:p>
            <a:pPr>
              <a:buNone/>
            </a:pPr>
            <a:r>
              <a:rPr lang="en-US" dirty="0" smtClean="0"/>
              <a:t>1. optical system, projecting an image;</a:t>
            </a:r>
          </a:p>
          <a:p>
            <a:pPr>
              <a:buNone/>
            </a:pPr>
            <a:r>
              <a:rPr lang="en-US" dirty="0" smtClean="0"/>
              <a:t>2. system perceiving and "encoding" obtained information for a cerebrum; </a:t>
            </a:r>
            <a:endParaRPr lang="ru-RU" dirty="0" smtClean="0"/>
          </a:p>
          <a:p>
            <a:pPr>
              <a:buNone/>
            </a:pPr>
            <a:r>
              <a:rPr lang="en-US" dirty="0" smtClean="0"/>
              <a:t>3. "attendant" system of life-support.</a:t>
            </a:r>
            <a:endParaRPr lang="ru-RU" dirty="0"/>
          </a:p>
        </p:txBody>
      </p:sp>
      <p:pic>
        <p:nvPicPr>
          <p:cNvPr id="9218" name="Picture 2" descr="ÐÐ°ÑÑÐ¸Ð½ÐºÐ¸ Ð¿Ð¾ Ð·Ð°Ð¿ÑÐ¾ÑÑ ÐºÐ°ÑÑÐ¸Ð½ÐºÐ° Ð³Ð»Ð°Ð·Ð½Ð¾Ð³Ð¾ ÑÐ±Ð»Ð¾ÐºÐ°"/>
          <p:cNvPicPr>
            <a:picLocks noChangeAspect="1" noChangeArrowheads="1"/>
          </p:cNvPicPr>
          <p:nvPr/>
        </p:nvPicPr>
        <p:blipFill>
          <a:blip r:embed="rId2" cstate="print"/>
          <a:srcRect b="15217"/>
          <a:stretch>
            <a:fillRect/>
          </a:stretch>
        </p:blipFill>
        <p:spPr bwMode="auto">
          <a:xfrm>
            <a:off x="539552" y="4149080"/>
            <a:ext cx="2424487" cy="1800200"/>
          </a:xfrm>
          <a:prstGeom prst="rect">
            <a:avLst/>
          </a:prstGeom>
          <a:noFill/>
        </p:spPr>
      </p:pic>
      <p:pic>
        <p:nvPicPr>
          <p:cNvPr id="9220" name="Picture 4" descr="ÐÐ¾ÑÐ¾Ð¶ÐµÐµ Ð¸Ð·Ð¾Ð±ÑÐ°Ð¶ÐµÐ½Ð¸Ðµ"/>
          <p:cNvPicPr>
            <a:picLocks noChangeAspect="1" noChangeArrowheads="1"/>
          </p:cNvPicPr>
          <p:nvPr/>
        </p:nvPicPr>
        <p:blipFill>
          <a:blip r:embed="rId3" cstate="print"/>
          <a:srcRect/>
          <a:stretch>
            <a:fillRect/>
          </a:stretch>
        </p:blipFill>
        <p:spPr bwMode="auto">
          <a:xfrm>
            <a:off x="3491880" y="3861048"/>
            <a:ext cx="1727180" cy="2303626"/>
          </a:xfrm>
          <a:prstGeom prst="rect">
            <a:avLst/>
          </a:prstGeom>
          <a:noFill/>
        </p:spPr>
      </p:pic>
      <p:pic>
        <p:nvPicPr>
          <p:cNvPr id="9222" name="Picture 6" descr="ÐÐ¾ÑÐ¾Ð¶ÐµÐµ Ð¸Ð·Ð¾Ð±ÑÐ°Ð¶ÐµÐ½Ð¸Ðµ"/>
          <p:cNvPicPr>
            <a:picLocks noChangeAspect="1" noChangeArrowheads="1"/>
          </p:cNvPicPr>
          <p:nvPr/>
        </p:nvPicPr>
        <p:blipFill>
          <a:blip r:embed="rId4" cstate="print"/>
          <a:srcRect l="4214" t="4348" b="15942"/>
          <a:stretch>
            <a:fillRect/>
          </a:stretch>
        </p:blipFill>
        <p:spPr bwMode="auto">
          <a:xfrm>
            <a:off x="6012160" y="3789040"/>
            <a:ext cx="2533995" cy="204383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rot="10800000" flipV="1">
            <a:off x="5364088" y="481144"/>
            <a:ext cx="3528392" cy="569386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800" b="1" dirty="0" smtClean="0">
                <a:solidFill>
                  <a:srgbClr val="002060"/>
                </a:solidFill>
                <a:latin typeface="Times New Roman" pitchFamily="18" charset="0"/>
                <a:cs typeface="Times New Roman" pitchFamily="18" charset="0"/>
              </a:rPr>
              <a:t>An eye consists of: </a:t>
            </a:r>
            <a:endParaRPr lang="ru-RU" sz="2800" b="1" dirty="0" smtClean="0">
              <a:solidFill>
                <a:srgbClr val="002060"/>
              </a:solidFill>
              <a:latin typeface="Times New Roman" pitchFamily="18" charset="0"/>
              <a:cs typeface="Times New Roman" pitchFamily="18" charset="0"/>
            </a:endParaRPr>
          </a:p>
          <a:p>
            <a:r>
              <a:rPr lang="en-US" sz="2800" dirty="0" smtClean="0"/>
              <a:t>1. corneas; </a:t>
            </a:r>
            <a:endParaRPr lang="ru-RU" sz="2800" dirty="0" smtClean="0"/>
          </a:p>
          <a:p>
            <a:r>
              <a:rPr lang="en-US" sz="2800" dirty="0" smtClean="0"/>
              <a:t>2. front chamber of eye; </a:t>
            </a:r>
            <a:endParaRPr lang="ru-RU" sz="2800" dirty="0" smtClean="0"/>
          </a:p>
          <a:p>
            <a:r>
              <a:rPr lang="en-US" sz="2800" dirty="0" smtClean="0"/>
              <a:t>3. irises; </a:t>
            </a:r>
            <a:endParaRPr lang="ru-RU" sz="2800" dirty="0" smtClean="0"/>
          </a:p>
          <a:p>
            <a:r>
              <a:rPr lang="en-US" sz="2800" dirty="0" smtClean="0"/>
              <a:t>4. pupil; </a:t>
            </a:r>
            <a:endParaRPr lang="ru-RU" sz="2800" dirty="0" smtClean="0"/>
          </a:p>
          <a:p>
            <a:r>
              <a:rPr lang="en-US" sz="2800" dirty="0" smtClean="0"/>
              <a:t>5. lens of the eye; </a:t>
            </a:r>
            <a:endParaRPr lang="ru-RU" sz="2800" dirty="0" smtClean="0"/>
          </a:p>
          <a:p>
            <a:r>
              <a:rPr lang="en-US" sz="2800" dirty="0" smtClean="0"/>
              <a:t>6. </a:t>
            </a:r>
            <a:r>
              <a:rPr lang="en-US" sz="2800" dirty="0" err="1" smtClean="0"/>
              <a:t>ciliary</a:t>
            </a:r>
            <a:r>
              <a:rPr lang="en-US" sz="2800" dirty="0" smtClean="0"/>
              <a:t> string-course; </a:t>
            </a:r>
            <a:endParaRPr lang="ru-RU" sz="2800" dirty="0" smtClean="0"/>
          </a:p>
          <a:p>
            <a:r>
              <a:rPr lang="en-US" sz="2800" dirty="0" smtClean="0"/>
              <a:t>7. vitreous body;</a:t>
            </a:r>
            <a:endParaRPr lang="ru-RU" sz="2800" dirty="0" smtClean="0"/>
          </a:p>
          <a:p>
            <a:r>
              <a:rPr lang="en-US" sz="2800" dirty="0" smtClean="0"/>
              <a:t> 8. retinas; </a:t>
            </a:r>
            <a:endParaRPr lang="ru-RU" sz="2800" dirty="0" smtClean="0"/>
          </a:p>
          <a:p>
            <a:r>
              <a:rPr lang="en-US" sz="2800" dirty="0" smtClean="0"/>
              <a:t>9. sclera; </a:t>
            </a:r>
            <a:endParaRPr lang="ru-RU" sz="2800" dirty="0" smtClean="0"/>
          </a:p>
          <a:p>
            <a:r>
              <a:rPr lang="en-US" sz="2800" dirty="0" smtClean="0"/>
              <a:t>10. vascular shell; </a:t>
            </a:r>
            <a:endParaRPr lang="ru-RU" sz="2800" dirty="0" smtClean="0"/>
          </a:p>
          <a:p>
            <a:r>
              <a:rPr lang="en-US" sz="2800" dirty="0" smtClean="0"/>
              <a:t>11. visual nerve</a:t>
            </a:r>
            <a:endParaRPr lang="ru-RU" dirty="0"/>
          </a:p>
        </p:txBody>
      </p:sp>
      <p:pic>
        <p:nvPicPr>
          <p:cNvPr id="6" name="Picture 18" descr="ÐÐ¾ÑÐ¾Ð¶ÐµÐµ Ð¸Ð·Ð¾Ð±ÑÐ°Ð¶ÐµÐ½Ð¸Ðµ"/>
          <p:cNvPicPr>
            <a:picLocks noGrp="1" noChangeAspect="1" noChangeArrowheads="1"/>
          </p:cNvPicPr>
          <p:nvPr>
            <p:ph idx="1"/>
          </p:nvPr>
        </p:nvPicPr>
        <p:blipFill>
          <a:blip r:embed="rId2" cstate="print"/>
          <a:srcRect/>
          <a:stretch>
            <a:fillRect/>
          </a:stretch>
        </p:blipFill>
        <p:spPr bwMode="auto">
          <a:xfrm>
            <a:off x="179512" y="260648"/>
            <a:ext cx="5040559" cy="5976664"/>
          </a:xfrm>
          <a:prstGeom prst="rect">
            <a:avLst/>
          </a:prstGeom>
        </p:spPr>
        <p:style>
          <a:lnRef idx="2">
            <a:schemeClr val="accent2"/>
          </a:lnRef>
          <a:fillRef idx="1">
            <a:schemeClr val="lt1"/>
          </a:fillRef>
          <a:effectRef idx="0">
            <a:schemeClr val="accent2"/>
          </a:effectRef>
          <a:fontRef idx="minor">
            <a:schemeClr val="dk1"/>
          </a:fontRef>
        </p:style>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90066"/>
          </a:xfrm>
        </p:spPr>
        <p:txBody>
          <a:bodyPr>
            <a:noAutofit/>
          </a:bodyPr>
          <a:lstStyle/>
          <a:p>
            <a:r>
              <a:rPr lang="en-US" b="1" dirty="0" smtClean="0">
                <a:solidFill>
                  <a:srgbClr val="002060"/>
                </a:solidFill>
              </a:rPr>
              <a:t>Terminology</a:t>
            </a:r>
            <a:endParaRPr lang="ru-RU" b="1" dirty="0">
              <a:solidFill>
                <a:srgbClr val="002060"/>
              </a:solidFill>
            </a:endParaRPr>
          </a:p>
        </p:txBody>
      </p:sp>
      <p:graphicFrame>
        <p:nvGraphicFramePr>
          <p:cNvPr id="4" name="Содержимое 3"/>
          <p:cNvGraphicFramePr>
            <a:graphicFrameLocks noGrp="1"/>
          </p:cNvGraphicFramePr>
          <p:nvPr>
            <p:ph idx="1"/>
          </p:nvPr>
        </p:nvGraphicFramePr>
        <p:xfrm>
          <a:off x="611560" y="548680"/>
          <a:ext cx="8208912" cy="6069963"/>
        </p:xfrm>
        <a:graphic>
          <a:graphicData uri="http://schemas.openxmlformats.org/drawingml/2006/table">
            <a:tbl>
              <a:tblPr/>
              <a:tblGrid>
                <a:gridCol w="3847017"/>
                <a:gridCol w="4361895"/>
              </a:tblGrid>
              <a:tr h="540769">
                <a:tc>
                  <a:txBody>
                    <a:bodyPr/>
                    <a:lstStyle/>
                    <a:p>
                      <a:pPr algn="l">
                        <a:lnSpc>
                          <a:spcPct val="115000"/>
                        </a:lnSpc>
                        <a:spcAft>
                          <a:spcPts val="0"/>
                        </a:spcAft>
                      </a:pPr>
                      <a:r>
                        <a:rPr lang="en-US" sz="2800" b="1" dirty="0" err="1">
                          <a:solidFill>
                            <a:srgbClr val="002060"/>
                          </a:solidFill>
                          <a:latin typeface="Calibri"/>
                          <a:ea typeface="Calibri"/>
                          <a:cs typeface="Times New Roman"/>
                        </a:rPr>
                        <a:t>EngIish</a:t>
                      </a:r>
                      <a:endParaRPr lang="ru-RU" sz="4000" b="1" dirty="0">
                        <a:solidFill>
                          <a:srgbClr val="00206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800" b="1" dirty="0">
                          <a:solidFill>
                            <a:srgbClr val="002060"/>
                          </a:solidFill>
                          <a:latin typeface="Calibri"/>
                          <a:ea typeface="Calibri"/>
                          <a:cs typeface="Times New Roman"/>
                        </a:rPr>
                        <a:t>Russian</a:t>
                      </a:r>
                      <a:endParaRPr lang="ru-RU" sz="4000" b="1" dirty="0">
                        <a:solidFill>
                          <a:srgbClr val="00206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ru-RU" sz="2800" dirty="0">
                          <a:latin typeface="Calibri"/>
                          <a:ea typeface="Calibri"/>
                          <a:cs typeface="Times New Roman"/>
                        </a:rPr>
                        <a:t>С</a:t>
                      </a:r>
                      <a:r>
                        <a:rPr lang="en-US" sz="2800" dirty="0" err="1">
                          <a:latin typeface="Calibri"/>
                          <a:ea typeface="Calibri"/>
                          <a:cs typeface="Times New Roman"/>
                        </a:rPr>
                        <a:t>orneas</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en-US" sz="2800" dirty="0" err="1">
                          <a:latin typeface="Calibri"/>
                          <a:ea typeface="Calibri"/>
                          <a:cs typeface="Times New Roman"/>
                        </a:rPr>
                        <a:t>Роговица</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dirty="0">
                          <a:latin typeface="Calibri"/>
                          <a:ea typeface="Calibri"/>
                          <a:cs typeface="Times New Roman"/>
                        </a:rPr>
                        <a:t>Front chamber of eye</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a:latin typeface="Calibri"/>
                          <a:ea typeface="Calibri"/>
                          <a:cs typeface="Times New Roman"/>
                        </a:rPr>
                        <a:t>Передняя камера глаза</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dirty="0">
                          <a:latin typeface="Calibri"/>
                          <a:ea typeface="Calibri"/>
                          <a:cs typeface="Times New Roman"/>
                        </a:rPr>
                        <a:t>Irises</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a:latin typeface="Calibri"/>
                          <a:ea typeface="Calibri"/>
                          <a:cs typeface="Times New Roman"/>
                        </a:rPr>
                        <a:t>Радужка</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dirty="0">
                          <a:latin typeface="Calibri"/>
                          <a:ea typeface="Calibri"/>
                          <a:cs typeface="Times New Roman"/>
                        </a:rPr>
                        <a:t>Pupil</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a:latin typeface="Calibri"/>
                          <a:ea typeface="Calibri"/>
                          <a:cs typeface="Times New Roman"/>
                        </a:rPr>
                        <a:t>Зрачок</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dirty="0">
                          <a:latin typeface="Calibri"/>
                          <a:ea typeface="Calibri"/>
                          <a:cs typeface="Times New Roman"/>
                        </a:rPr>
                        <a:t>lens of the eye</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Хрусталик</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a:latin typeface="Calibri"/>
                          <a:ea typeface="Calibri"/>
                          <a:cs typeface="Times New Roman"/>
                        </a:rPr>
                        <a:t>Ciliary string-course</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Ресничного пояска</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a:latin typeface="Calibri"/>
                          <a:ea typeface="Calibri"/>
                          <a:cs typeface="Times New Roman"/>
                        </a:rPr>
                        <a:t>Vitreous body</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Стекловидное тело</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a:latin typeface="Calibri"/>
                          <a:ea typeface="Calibri"/>
                          <a:cs typeface="Times New Roman"/>
                        </a:rPr>
                        <a:t>Retinas</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Сетчатка</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a:latin typeface="Calibri"/>
                          <a:ea typeface="Calibri"/>
                          <a:cs typeface="Times New Roman"/>
                        </a:rPr>
                        <a:t>Sclera</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Склера</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a:latin typeface="Calibri"/>
                          <a:ea typeface="Calibri"/>
                          <a:cs typeface="Times New Roman"/>
                        </a:rPr>
                        <a:t>Vascular shell</a:t>
                      </a:r>
                      <a:endParaRPr lang="ru-RU" sz="40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Сосудистой оболочки</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02654">
                <a:tc>
                  <a:txBody>
                    <a:bodyPr/>
                    <a:lstStyle/>
                    <a:p>
                      <a:pPr algn="l">
                        <a:lnSpc>
                          <a:spcPct val="115000"/>
                        </a:lnSpc>
                        <a:spcAft>
                          <a:spcPts val="0"/>
                        </a:spcAft>
                      </a:pPr>
                      <a:r>
                        <a:rPr lang="en-US" sz="2800" dirty="0">
                          <a:latin typeface="Calibri"/>
                          <a:ea typeface="Calibri"/>
                          <a:cs typeface="Times New Roman"/>
                        </a:rPr>
                        <a:t>Visual nerve</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Aft>
                          <a:spcPts val="0"/>
                        </a:spcAft>
                      </a:pPr>
                      <a:r>
                        <a:rPr lang="ru-RU" sz="2800" dirty="0">
                          <a:latin typeface="Calibri"/>
                          <a:ea typeface="Calibri"/>
                          <a:cs typeface="Times New Roman"/>
                        </a:rPr>
                        <a:t>Зрительный нерв</a:t>
                      </a:r>
                      <a:endParaRPr lang="ru-RU" sz="40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239</TotalTime>
  <Words>374</Words>
  <Application>Microsoft Office PowerPoint</Application>
  <PresentationFormat>Экран (4:3)</PresentationFormat>
  <Paragraphs>75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What's it?</vt:lpstr>
      <vt:lpstr>Eye structure </vt:lpstr>
      <vt:lpstr>Lesson topic:Eye structure </vt:lpstr>
      <vt:lpstr>Слайд 4</vt:lpstr>
      <vt:lpstr>Auxiliary structures of eye</vt:lpstr>
      <vt:lpstr>Слайд 6</vt:lpstr>
      <vt:lpstr> Basic functions of eye :  </vt:lpstr>
      <vt:lpstr>Слайд 8</vt:lpstr>
      <vt:lpstr>Terminology</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Eye structure</dc:title>
  <dc:creator>user</dc:creator>
  <cp:lastModifiedBy>user</cp:lastModifiedBy>
  <cp:revision>8</cp:revision>
  <dcterms:created xsi:type="dcterms:W3CDTF">2018-10-08T11:20:02Z</dcterms:created>
  <dcterms:modified xsi:type="dcterms:W3CDTF">2018-11-15T17:10:15Z</dcterms:modified>
</cp:coreProperties>
</file>