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6"/>
  </p:notesMasterIdLst>
  <p:sldIdLst>
    <p:sldId id="28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9" r:id="rId33"/>
    <p:sldId id="288" r:id="rId34"/>
    <p:sldId id="291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102917-789B-4CCB-BE22-421D006EDC25}" type="datetimeFigureOut">
              <a:rPr lang="ru-RU" smtClean="0"/>
              <a:pPr/>
              <a:t>26.01.2024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559AA1-4E08-4F64-AE9B-1274C68D97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63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9E439-97F0-429F-8E6D-42475FA7D59E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107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BA601A7-CF6C-4D5F-A305-A871957EFC73}" type="datetimeFigureOut">
              <a:rPr lang="ru-RU" smtClean="0"/>
              <a:pPr/>
              <a:t>26.01.2024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C08C05C-D4B0-44C2-9319-5F68553EB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01A7-CF6C-4D5F-A305-A871957EFC73}" type="datetimeFigureOut">
              <a:rPr lang="ru-RU" smtClean="0"/>
              <a:pPr/>
              <a:t>26.01.2024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8C05C-D4B0-44C2-9319-5F68553EB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01A7-CF6C-4D5F-A305-A871957EFC73}" type="datetimeFigureOut">
              <a:rPr lang="ru-RU" smtClean="0"/>
              <a:pPr/>
              <a:t>26.01.2024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8C05C-D4B0-44C2-9319-5F68553EB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BA601A7-CF6C-4D5F-A305-A871957EFC73}" type="datetimeFigureOut">
              <a:rPr lang="ru-RU" smtClean="0"/>
              <a:pPr/>
              <a:t>26.01.2024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C08C05C-D4B0-44C2-9319-5F68553EB4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BA601A7-CF6C-4D5F-A305-A871957EFC73}" type="datetimeFigureOut">
              <a:rPr lang="ru-RU" smtClean="0"/>
              <a:pPr/>
              <a:t>26.01.2024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C08C05C-D4B0-44C2-9319-5F68553EB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01A7-CF6C-4D5F-A305-A871957EFC73}" type="datetimeFigureOut">
              <a:rPr lang="ru-RU" smtClean="0"/>
              <a:pPr/>
              <a:t>26.01.2024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8C05C-D4B0-44C2-9319-5F68553EB4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01A7-CF6C-4D5F-A305-A871957EFC73}" type="datetimeFigureOut">
              <a:rPr lang="ru-RU" smtClean="0"/>
              <a:pPr/>
              <a:t>26.01.2024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8C05C-D4B0-44C2-9319-5F68553EB4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BA601A7-CF6C-4D5F-A305-A871957EFC73}" type="datetimeFigureOut">
              <a:rPr lang="ru-RU" smtClean="0"/>
              <a:pPr/>
              <a:t>26.01.2024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C08C05C-D4B0-44C2-9319-5F68553EB4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601A7-CF6C-4D5F-A305-A871957EFC73}" type="datetimeFigureOut">
              <a:rPr lang="ru-RU" smtClean="0"/>
              <a:pPr/>
              <a:t>26.01.2024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8C05C-D4B0-44C2-9319-5F68553EB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BA601A7-CF6C-4D5F-A305-A871957EFC73}" type="datetimeFigureOut">
              <a:rPr lang="ru-RU" smtClean="0"/>
              <a:pPr/>
              <a:t>26.01.2024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C08C05C-D4B0-44C2-9319-5F68553EB4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BA601A7-CF6C-4D5F-A305-A871957EFC73}" type="datetimeFigureOut">
              <a:rPr lang="ru-RU" smtClean="0"/>
              <a:pPr/>
              <a:t>26.01.2024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C08C05C-D4B0-44C2-9319-5F68553EB4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BA601A7-CF6C-4D5F-A305-A871957EFC73}" type="datetimeFigureOut">
              <a:rPr lang="ru-RU" smtClean="0"/>
              <a:pPr/>
              <a:t>26.01.2024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C08C05C-D4B0-44C2-9319-5F68553EB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116632"/>
            <a:ext cx="6984776" cy="432048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«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Костанайский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высший колледж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Казпотребсоюза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980728"/>
            <a:ext cx="7056784" cy="5538210"/>
          </a:xfrm>
        </p:spPr>
        <p:txBody>
          <a:bodyPr>
            <a:normAutofit/>
          </a:bodyPr>
          <a:lstStyle/>
          <a:p>
            <a:pPr marL="342900" indent="-342900"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Специальность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04140100 - Маркетинг (по отраслям)   </a:t>
            </a:r>
          </a:p>
          <a:p>
            <a:pPr marL="342900" indent="-342900"/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Квалификация:</a:t>
            </a:r>
            <a:r>
              <a:rPr lang="ru-RU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4S04140103 -  </a:t>
            </a: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Маркетолог</a:t>
            </a:r>
            <a:endParaRPr lang="ru-RU" sz="2400" dirty="0" smtClean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2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4" descr="#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8640"/>
            <a:ext cx="1296144" cy="66675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 rot="10800000" flipV="1">
            <a:off x="2051720" y="3009591"/>
            <a:ext cx="691276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ПМ 2 </a:t>
            </a:r>
          </a:p>
          <a:p>
            <a:pPr marL="342900" indent="-342900"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«Обеспечение полного ассортимента продукции в торговом зале»</a:t>
            </a:r>
          </a:p>
          <a:p>
            <a:pPr marL="342900" indent="-342900"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Громова Елена Васильевна-  </a:t>
            </a:r>
          </a:p>
          <a:p>
            <a:pPr marL="342900" indent="-342900"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преподаватель специальных     дисциплин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7931224" cy="2088232"/>
          </a:xfrm>
        </p:spPr>
        <p:txBody>
          <a:bodyPr/>
          <a:lstStyle/>
          <a:p>
            <a:pPr lvl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Неформальный баланс.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Оформляемую стену делят пополам, но обе ее части скомпонованы по-разному.</a:t>
            </a:r>
          </a:p>
          <a:p>
            <a:endParaRPr lang="ru-RU" dirty="0"/>
          </a:p>
        </p:txBody>
      </p:sp>
      <p:pic>
        <p:nvPicPr>
          <p:cNvPr id="4" name="Рисунок 3" descr="http://allbrands-shop.ru/img/cms/10_%D0%B1%D0%B0%D0%BB%D0%B0%D0%BD%D1%8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700808"/>
            <a:ext cx="7992888" cy="4536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allbrands-shop.ru/img/cms/11_%D0%BA%D0%BE%D0%BB%D0%BE%D0%BD%D0%BA%D0%B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060848"/>
            <a:ext cx="612068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Правило колонок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67600" cy="316835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Коллекция товара должна визуально делиться на колонки во всех элементах рабочего пространства: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стенах,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шкафах,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стеллажах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повторений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467600" cy="280831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того, чтобы напомнить покупателю о каком-либо товаре, необходимо повторить его!</a:t>
            </a:r>
          </a:p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Рекомендация: </a:t>
            </a: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 повторяйте в торговом зале какой-либо товар, аксессуар, сумку или обувь.</a:t>
            </a: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http://allbrands-shop.ru/img/cms/12_%D0%BF%D0%BE%D0%B2%D1%82%D0%BE%D1%8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3068960"/>
            <a:ext cx="6768752" cy="3700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24936" cy="200223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  <a:t>Основные способы представления товара на торговом оборудовании</a:t>
            </a:r>
            <a:b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</a:br>
            <a:endParaRPr lang="ru-RU" sz="3600" b="1" dirty="0">
              <a:solidFill>
                <a:schemeClr val="accent3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Фронтальная развеска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Фронтальная развеска осуществляется: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прямом кронштейне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наклонном кронштейне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ступенчатом кронштейне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крючках</a:t>
            </a:r>
          </a:p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Прямой кронштейн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используется для фронтального представления товара одного артикула, одного цвета.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Товар размещается на одном уровне и занимает меньше места, чем при других видах представления.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7859216" cy="6141296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Наклонный кронштейн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используется для представления полной размерной сетки. Особенности: Видна только первая единица товара.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Помните: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наклонном кронштейне не рекомендуется размещать более трех моделей.</a:t>
            </a:r>
          </a:p>
          <a:p>
            <a:endParaRPr lang="ru-RU" dirty="0"/>
          </a:p>
        </p:txBody>
      </p:sp>
      <p:pic>
        <p:nvPicPr>
          <p:cNvPr id="4" name="Рисунок 3" descr="http://allbrands-shop.ru/img/cms/13_%D0%BF%D1%80%D1%8F%D0%BC%D0%BE%D0%B9_%D0%BA%D1%8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852936"/>
            <a:ext cx="3672408" cy="37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allbrands-shop.ru/img/cms/14_%D1%81%D1%82%D1%83%D0%BF%D0%B5%D0%BD%D1%8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2638817"/>
            <a:ext cx="5112568" cy="4219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7467600" cy="6069288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Ступенчатый кронштейн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используется для фронтального представления двух различных моделей или одной модели разных цветов.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Возможность эффектного представления товара и его комбинирования.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Особенности: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размещаемых единиц товара ограничено.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467600" cy="621330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Крючки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используются для представления аксессуаров: сумок, ремней, платков, шарфов, перчаток 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некоторых случаях крючки используются для создания композиций.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Количество размещаемых единиц товара ограничено.</a:t>
            </a:r>
          </a:p>
          <a:p>
            <a:endParaRPr lang="ru-RU" dirty="0"/>
          </a:p>
        </p:txBody>
      </p:sp>
      <p:pic>
        <p:nvPicPr>
          <p:cNvPr id="4" name="Рисунок 3" descr="http://allbrands-shop.ru/img/cms/15_%D0%BA%D1%80%D1%8E%D1%87%D0%BA%D0%B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780928"/>
            <a:ext cx="5256584" cy="3795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allbrands-shop.ru/img/cms/16_%D0%BF%D1%80%D0%BE%D1%84%D0%B8%D0%BB%D1%8C%D0%BD%D0%B0%D1%8F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051300"/>
            <a:ext cx="3601720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  <a:t>2.Профильная развеска</a:t>
            </a:r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  <a:t/>
            </a:r>
            <a:br>
              <a:rPr lang="ru-RU" sz="4000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</a:br>
            <a:endParaRPr lang="ru-RU" sz="4000" dirty="0">
              <a:solidFill>
                <a:schemeClr val="accent3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7467600" cy="5421216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Профильная развеска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экономичное использование торговых площадей, возможность максимального представления товара в размерных сетках и цветовых решениях.</a:t>
            </a: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Профильная развеска осуществляется на П- образном кронштейне.</a:t>
            </a:r>
          </a:p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Хорошо видна только боковая часть изделия.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allbrands-shop.ru/img/cms/19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449835"/>
            <a:ext cx="2808312" cy="4408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allbrands-shop.ru/img/cms/1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908720"/>
            <a:ext cx="2592288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1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32656"/>
            <a:ext cx="295232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  <a:t>3.Горизонтальная выкладка</a:t>
            </a: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  <a:t/>
            </a:r>
            <a:br>
              <a:rPr lang="ru-RU" sz="3600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</a:br>
            <a:endParaRPr lang="ru-RU" sz="3600" dirty="0">
              <a:solidFill>
                <a:schemeClr val="accent3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4" name="Содержимое 3" descr="http://allbrands-shop.ru/img/cms/20_%D0%B3%D0%BE%D1%80%D0%B8%D0%B7_%D0%B2%D1%8B%D0%BA%D0%BB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24744"/>
            <a:ext cx="691276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allbrands-shop.ru/img/cms/21_%D0%B3%D0%BE%D1%80_%D0%B2%D1%8B%D0%BA%D0%BB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077072"/>
            <a:ext cx="6984776" cy="2579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0376"/>
          </a:xfrm>
        </p:spPr>
        <p:txBody>
          <a:bodyPr>
            <a:noAutofit/>
          </a:bodyPr>
          <a:lstStyle/>
          <a:p>
            <a:pPr algn="ctr"/>
            <a:r>
              <a:rPr lang="ru-RU" sz="3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3600" b="1" u="sng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Визуальный </a:t>
            </a:r>
            <a:r>
              <a:rPr lang="ru-RU" sz="3600" b="1" u="sng" dirty="0" err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мерчендайзинг</a:t>
            </a:r>
            <a:r>
              <a:rPr lang="ru-RU" sz="3600" b="1" u="sng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практических примерах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принципы визуального </a:t>
            </a:r>
            <a:r>
              <a:rPr lang="ru-RU" sz="3600" b="1" dirty="0" err="1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мерчандайзинга</a:t>
            </a:r>
            <a:r>
              <a:rPr lang="ru-RU" sz="36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магазине одежды</a:t>
            </a:r>
            <a:endParaRPr lang="ru-RU" sz="3600" dirty="0" smtClean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31748" name="Picture 4" descr="https://www.wikihow.com/images/thumb/8/81/Shop-for-Vintage-Clothing-Step-6.jpeg/aid1079978-v4-728px-Shop-for-Vintage-Clothing-Step-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429000"/>
            <a:ext cx="4413920" cy="3310441"/>
          </a:xfrm>
          <a:prstGeom prst="rect">
            <a:avLst/>
          </a:prstGeom>
          <a:noFill/>
        </p:spPr>
      </p:pic>
      <p:pic>
        <p:nvPicPr>
          <p:cNvPr id="31752" name="Picture 8" descr="https://static.vecteezy.com/system/resources/previews/000/471/799/original/women-fashion-shop-sale-window-display-vect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284984"/>
            <a:ext cx="3888432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135416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  <a:t>Комбинирование по цвету в горизонтальной выкладке осуществляется: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211683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В одну стопку выкладывается :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6 единиц товара, если это тонкие футболки,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5-ти единиц плотного трикотажа,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более 8-ми пар джинсов.</a:t>
            </a: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В одной стопке не используется более 3-х цветов.</a:t>
            </a: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Светлые вещи не выкладываются на нижние полки.</a:t>
            </a: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Складывают товар на чистый лист формата А4.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http://allbrands-shop.ru/img/cms/22_%D0%B2%D1%8B%D0%BA%D0%BB_%D1%86%D0%B2%D0%B5%D1%8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717032"/>
            <a:ext cx="695794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Горизонтальная выкладка </a:t>
            </a:r>
            <a:r>
              <a:rPr lang="ru-RU" b="1" dirty="0" err="1" smtClean="0">
                <a:solidFill>
                  <a:schemeClr val="accent3">
                    <a:lumMod val="75000"/>
                  </a:schemeClr>
                </a:solidFill>
              </a:rPr>
              <a:t>джинс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6" name="Содержимое 5" descr="http://allbrands-shop.ru/img/cms/23_%D0%B4%D0%B6%D0%B8%D0%BD%D1%81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052736"/>
            <a:ext cx="5256584" cy="48444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4" name="AutoShape 2" descr="http://www.american-drugstore.ch/jeansladen/american-drugstore-stock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4038" name="Picture 6" descr="https://i.pinimg.com/originals/2b/87/73/2b8773b5f745f32f2c8f3dee8233207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412776"/>
            <a:ext cx="3707904" cy="394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  <a:t>Основы выкладки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7467600" cy="5493224"/>
          </a:xfrm>
        </p:spPr>
        <p:txBody>
          <a:bodyPr/>
          <a:lstStyle/>
          <a:p>
            <a:pPr lvl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1.Вешалки должны соответствовать типу одежды: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модели должны висеть на плечиках одного вида: использование на одном кронштейне толстых и тонких вешалок недопустимо.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http://allbrands-shop.ru/img/cms/2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996952"/>
            <a:ext cx="3960440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allbrands-shop.ru/img/cms/2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996952"/>
            <a:ext cx="4032448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77809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Georgia" pitchFamily="18" charset="0"/>
              </a:rPr>
              <a:t>2. Складывать вещи необходимо так, чтобы надписи или логотипы не находились на сгибе и были видны</a:t>
            </a:r>
            <a:endParaRPr lang="ru-RU" sz="20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pic>
        <p:nvPicPr>
          <p:cNvPr id="4" name="Содержимое 3" descr="26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84784"/>
            <a:ext cx="734481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2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4581128"/>
            <a:ext cx="6408712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2700" b="1" dirty="0" smtClean="0">
                <a:solidFill>
                  <a:schemeClr val="tx1"/>
                </a:solidFill>
                <a:latin typeface="Georgia" pitchFamily="18" charset="0"/>
              </a:rPr>
              <a:t>3. Завязки шорт и брюк должны быть затянуты на узел.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allbrands-shop.ru/img/cms/28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81820"/>
            <a:ext cx="7992888" cy="5276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52928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2200" b="1" dirty="0" smtClean="0">
                <a:solidFill>
                  <a:schemeClr val="tx1"/>
                </a:solidFill>
                <a:latin typeface="Georgia" pitchFamily="18" charset="0"/>
              </a:rPr>
              <a:t>4. Вариант горизонтального представления джинсов: джинсы для презентации складывают в три приема.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allbrands-shop.ru/img/cms/29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2"/>
            <a:ext cx="7776864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7467600" cy="6285312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b="1" dirty="0" smtClean="0"/>
              <a:t>5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Ценники убирают внутрь одежды.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магниты на одежде крепятся справа в шов, чтоб при снятии не оставалось дырок.</a:t>
            </a:r>
          </a:p>
          <a:p>
            <a:pPr lvl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Рюкзаки и сумки должны быть плотно набиты, все стропы (лямки) затянуты и завязаны узлом.</a:t>
            </a:r>
          </a:p>
          <a:p>
            <a:pPr lvl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Манекены необходимо регулярно переодевать: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реже двух раз в неделю. Верхняя одежда, демонстрируемая на манекенах в торговом зале, скрепляется магнитами, которые убираются внутрь одежды. Запрещается портить торговое оборудование: полки, кронштейны, стойки, манекены, а так же рекламные материалы и т.д.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экспозиции аксессуаров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1052736"/>
            <a:ext cx="8280920" cy="5400600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Повторение аксессуаров и их симметричное расположение усиливает впечатление от них.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Сумки располагают на полках: маленькие - наверху, большие - внизу. Сумки должны быть плотно набиты, молнии на них застегнуты, ремни укорочены.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Кепки размещают на полках, специальных подставках или крючках.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Перчатки, шарфы, платки размещают на крючках в соответствии с их размером, стилем и цветом, т.е. на конкретном крючке - аксессуары одного размера, стиля, цвета или одной цветовой гаммы.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Носки вывешивают на специальных крючках ровными рядами. Носки, одинаковые по стилю и цвету, размещают на одном крючке.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Мелкие аксессуары и ремни располагаются на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имиджевых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столиках, за кассой в строгом порядке.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Такие виды аксессуаров как заколки, брелоки, кошельки и т.п. размещают у кассы под стеклом.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Оборудование, стекла и места выкладки аксессуаров должны быть всегда чистыми.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99412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u="sng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  <a:t>Правила размещения товара</a:t>
            </a:r>
            <a:r>
              <a:rPr lang="ru-RU" u="sng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  <a:t/>
            </a:r>
            <a:br>
              <a:rPr lang="ru-RU" u="sng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</a:br>
            <a:endParaRPr lang="ru-RU" u="sng" dirty="0">
              <a:solidFill>
                <a:schemeClr val="accent3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80728"/>
            <a:ext cx="8147248" cy="549322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Существуют товары, пользующиеся особым спросом у покупателей.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Такие товары следует выявлять по отчетам о продажах и размещать у входа в магазин. Размещается товар таким образом для того, чтобы стимулировать посетителя к покупке, а также увеличить время его пребывание в магазине с целью расположить к покупке и других товаров.</a:t>
            </a:r>
          </a:p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Сопряженные, "забытые" и импульсивные покупки.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товары, не являющиеся целью посещения магазина. Их следует размещать в местах, где покупатель может вспомнить о том, что забыл их купить. Например, такая импульсивная покупка как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носки или ремни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должны размещаться там, где их можно увидеть и принять решение в пользу покупки, т.е. рядом с кассовым аппаратом.</a:t>
            </a:r>
          </a:p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Особо рекламируемые товары.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товары, продажа которых стимулируется за счет цены, специального предложения или другого преимущества. Такие товары нельзя размещать рядом с товарами повышенного спроса, т.к, это может снизить продажу обоих категорий, Рекламируемая товарная группа размещается на видных местах так, чтобы поток клиентов имел максимальную возможность подхода к ней.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u="sng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  <a:t>Сочетания цветов</a:t>
            </a:r>
            <a:r>
              <a:rPr lang="ru-RU" sz="3600" u="sng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  <a:t/>
            </a:r>
            <a:br>
              <a:rPr lang="ru-RU" sz="3600" u="sng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</a:br>
            <a:endParaRPr lang="ru-RU" sz="3600" u="sng" dirty="0">
              <a:solidFill>
                <a:schemeClr val="accent3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8147248" cy="5565232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Белый цвет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со всеми цветами,</a:t>
            </a:r>
          </a:p>
          <a:p>
            <a:r>
              <a:rPr lang="ru-RU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Розовый цвет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промежуточный между красным и белым цветами. Сочетается с белым и нежно- голубым.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 цвет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 белым, бурым, синим и черным цветами. Необходимо избегать совмещения красного цвета с фиолетовым и лиловым.</a:t>
            </a:r>
          </a:p>
          <a:p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Оранжевый цвет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промежуточный между красным и желтым, сочетается с голубым, синим, лиловым, фиолетовым и белым.</a:t>
            </a:r>
          </a:p>
          <a:p>
            <a:r>
              <a:rPr lang="ru-RU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Желтый цвет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 синим, фиолетовым, лиловым. Желтый цвет без отделки или дополнения к нему - малопривлекателен. К оранжевому и желтому цветам очень подходит контрастный черный цвет.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Коричневый цвет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 небесным, кремовым, желтым, розовым оранжевым, зеленым, бежевым цветами.</a:t>
            </a:r>
          </a:p>
          <a:p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Зеленый цвет-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промежуточный между холодными и теплыми тонами. Сочетается с коричневым, оранжевым,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салатовым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желтым, белым цветами. В свою очередь "светлая зелень" сочетается с черным и серыми цветами.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Синий цвет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бывает светлых и темных тонов: Светло-синий цвет- промежуточный между красным и синим. Сочетается с белым, желтым, оранжевым, розовым цветами. Темно-синий - со светло-голубым, белым, серым, красным и желтым цветами.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Фиолетовый цвет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промежуточный между красным и синим цветами. Сочетается с белым, желтым, оранжевым, розовым. Светлые тона фиолетового цвета, называемые лиловыми, сочетаются с желтым, оранжевым, серым и белыми цветами.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Черный, белый и серый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цвета используются как отделка. Неплохо выглядит черный цвет в соседстве с оранжевым, желтым, розовым, красным, сиреневым 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салатовым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3232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u="sng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  <a:t>Зонирование торговых залов</a:t>
            </a:r>
            <a:r>
              <a:rPr lang="ru-RU" sz="3600" u="sng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  <a:t/>
            </a:r>
            <a:br>
              <a:rPr lang="ru-RU" sz="3600" u="sng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</a:br>
            <a:endParaRPr lang="ru-RU" sz="3600" u="sng" dirty="0">
              <a:solidFill>
                <a:schemeClr val="accent3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allbrands-shop.ru/img/cms/1_%D0%B7%D0%BE%D0%BD%D0%B8%D1%8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6480720" cy="3745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1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4664"/>
            <a:ext cx="5976664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allbrands-shop.ru/img/cms/32_%D0%B3%D0%B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32656"/>
            <a:ext cx="266429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179512" y="332656"/>
            <a:ext cx="7899648" cy="508977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 коллекции одна или несколько ярких или пестрых вещей, то их вывешивают между черными и белыми вещами, а если последние в представленной коллекции отсутствуют, то между светлыми или темными - но обязательно однотонными! - вещами.</a:t>
            </a:r>
          </a:p>
          <a:p>
            <a:endParaRPr lang="ru-RU" dirty="0"/>
          </a:p>
        </p:txBody>
      </p:sp>
      <p:pic>
        <p:nvPicPr>
          <p:cNvPr id="8" name="Рисунок 7" descr="http://allbrands-shop.ru/img/cms/3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636912"/>
            <a:ext cx="4824536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u="sng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  <a:t>Закрепление материала:</a:t>
            </a:r>
            <a:endParaRPr lang="ru-RU" sz="4000" b="1" u="sng" dirty="0">
              <a:solidFill>
                <a:schemeClr val="accent3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467600" cy="5349208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обеспечивает правильное «зонирование» торгового зала?</a:t>
            </a:r>
          </a:p>
          <a:p>
            <a:pPr marL="457200" indent="-45720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типы торгового оборудования используют в магазине одежды?</a:t>
            </a:r>
          </a:p>
          <a:p>
            <a:pPr marL="457200" lvl="0" indent="-457200">
              <a:buFont typeface="Wingdings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предполагает принцип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«сегментация по возрастным группам»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457200" lvl="0" indent="-457200">
              <a:buFont typeface="Wingdings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точка фокуса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457200" lvl="0" indent="-457200">
              <a:buFont typeface="Wingdings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может быть точкой фокуса?</a:t>
            </a:r>
          </a:p>
          <a:p>
            <a:pPr marL="457200" lvl="0" indent="-457200">
              <a:buFont typeface="Wingdings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применяют два принципа баланса цвета и формы?</a:t>
            </a:r>
          </a:p>
          <a:p>
            <a:pPr marL="457200" lvl="0" indent="-457200">
              <a:buFont typeface="Wingdings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означает принцип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«правило колонок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»?</a:t>
            </a:r>
          </a:p>
          <a:p>
            <a:pPr marL="457200" indent="-457200">
              <a:buFont typeface="Wingdings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означает принцип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«правило повторений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»?</a:t>
            </a:r>
          </a:p>
          <a:p>
            <a:pPr marL="457200" indent="-457200">
              <a:buFont typeface="Wingdings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основные способы представления товара на торговом оборудовании.</a:t>
            </a:r>
          </a:p>
          <a:p>
            <a:pPr marL="457200" indent="-457200">
              <a:buFont typeface="Wingdings"/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Имеет ли значение сочетание цветов при вывешивании одежды?</a:t>
            </a:r>
          </a:p>
          <a:p>
            <a:pPr marL="457200" lvl="0" indent="-457200">
              <a:buFont typeface="Wingdings"/>
              <a:buAutoNum type="arabicPeriod"/>
            </a:pPr>
            <a:endParaRPr lang="ru-RU" dirty="0" smtClean="0"/>
          </a:p>
          <a:p>
            <a:pPr marL="457200" indent="-457200">
              <a:buAutoNum type="arabicPeriod"/>
            </a:pPr>
            <a:endParaRPr lang="ru-RU" dirty="0"/>
          </a:p>
        </p:txBody>
      </p:sp>
      <p:pic>
        <p:nvPicPr>
          <p:cNvPr id="1026" name="Picture 2" descr="https://image.jimcdn.com/app/cms/image/transf/dimension=1920x1024:format=png/path/s6f4f3113a323c00d/image/ia538f43fff223dd1/version/1515869832/im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55769" y="116632"/>
            <a:ext cx="2088231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8" name="Picture 12" descr="https://thumbs.dreamstime.com/b/pile-books-28300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88640"/>
            <a:ext cx="2808312" cy="39936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4676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u="sng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  <a:t>Домашнее задание:</a:t>
            </a:r>
            <a:endParaRPr lang="ru-RU" sz="3600" b="1" u="sng" dirty="0">
              <a:solidFill>
                <a:schemeClr val="accent3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6059016" cy="5637240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Составить конспект лекции.</a:t>
            </a:r>
          </a:p>
          <a:p>
            <a:pPr marL="457200" indent="-457200">
              <a:buNone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Просмотреть видеоматериал,</a:t>
            </a:r>
          </a:p>
          <a:p>
            <a:pPr marL="457200" indent="-45720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дополнить правила визуального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мерчендайзинга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магазине одежды </a:t>
            </a:r>
          </a:p>
          <a:p>
            <a:pPr marL="457200" indent="-457200">
              <a:buNone/>
            </a:pPr>
            <a:endParaRPr lang="ru-RU" b="1" dirty="0" smtClean="0"/>
          </a:p>
          <a:p>
            <a:pPr marL="457200" indent="-457200">
              <a:buAutoNum type="arabicPeriod" startAt="2"/>
            </a:pPr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612648" y="1052736"/>
            <a:ext cx="7631760" cy="5043264"/>
          </a:xfrm>
        </p:spPr>
        <p:txBody>
          <a:bodyPr>
            <a:normAutofit/>
          </a:bodyPr>
          <a:lstStyle/>
          <a:p>
            <a:pPr algn="ctr">
              <a:buFont typeface="Georgia" pitchFamily="18" charset="0"/>
              <a:buNone/>
              <a:defRPr/>
            </a:pPr>
            <a:r>
              <a:rPr lang="ru-RU" sz="6000" u="sng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Спасибо </a:t>
            </a:r>
          </a:p>
          <a:p>
            <a:pPr>
              <a:buFont typeface="Georgia" pitchFamily="18" charset="0"/>
              <a:buNone/>
              <a:defRPr/>
            </a:pPr>
            <a:r>
              <a:rPr lang="ru-RU" sz="6000" u="sng" dirty="0" smtClean="0">
                <a:solidFill>
                  <a:schemeClr val="accent4">
                    <a:lumMod val="50000"/>
                  </a:schemeClr>
                </a:solidFill>
                <a:latin typeface="Arial Black" pitchFamily="34" charset="0"/>
              </a:rPr>
              <a:t>за внимание!</a:t>
            </a:r>
          </a:p>
          <a:p>
            <a:pPr algn="ctr"/>
            <a:endParaRPr lang="ru-RU" sz="60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8" name="Picture 4" descr="https://gifok.net/images/2015/10/16/Camomile_2_11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765300"/>
            <a:ext cx="5029200" cy="478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u="sng" dirty="0" smtClean="0">
                <a:solidFill>
                  <a:schemeClr val="accent3">
                    <a:lumMod val="75000"/>
                  </a:schemeClr>
                </a:solidFill>
              </a:rPr>
              <a:t>Типы торгового оборудования</a:t>
            </a:r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3600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http://allbrands-shop.ru/img/cms/2_%D0%BE%D1%81%D0%BD%D0%BE%D0%B2%D0%BD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16832"/>
            <a:ext cx="3429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allbrands-shop.ru/img/cms/3_%D0%B3%D0%BE%D0%BD%D0%B4%D0%BE%D0%BB%D0%B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132856"/>
            <a:ext cx="3283585" cy="2456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79512" y="1268761"/>
            <a:ext cx="41044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1.Основное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пристенное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торговое оборудование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эконом панели, полки, шкафы, все виды кронштейнов.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788024" y="1196752"/>
            <a:ext cx="38164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2.Островное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(отдельно стоящее) оборудование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стойки, гондолы,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имиджевые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столики.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allbrands-shop.ru/img/cms/5_%D1%81%D0%B5%D0%B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4639310"/>
            <a:ext cx="3355340" cy="2218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Рекламное оборудование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5266928" cy="4032448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Постоянное рекламное оборудование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предназначенное для ориентации покупателей в представленном в магазине товаре (например, по размерам) – вывески, указатели, навигационная информация.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Сезонное рекламное оборудование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предназначенное для информирования покупателей о проводимых в магазине акциях (например, скидки, распродажа, новая коллекция и т.п.)</a:t>
            </a:r>
          </a:p>
          <a:p>
            <a:endParaRPr lang="ru-RU" dirty="0"/>
          </a:p>
        </p:txBody>
      </p:sp>
      <p:pic>
        <p:nvPicPr>
          <p:cNvPr id="4" name="Рисунок 3" descr="http://allbrands-shop.ru/img/cms/4_%D1%81%D0%B5%D0%B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052736"/>
            <a:ext cx="3168352" cy="4269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64219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  <a:t>Основные принципы визуального </a:t>
            </a:r>
            <a:r>
              <a:rPr lang="ru-RU" sz="3600" b="1" dirty="0" err="1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  <a:t>мерчандайзинга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72816"/>
            <a:ext cx="7067128" cy="4701136"/>
          </a:xfrm>
        </p:spPr>
        <p:txBody>
          <a:bodyPr/>
          <a:lstStyle/>
          <a:p>
            <a:pPr lvl="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Сегментация по возрастным группам</a:t>
            </a:r>
          </a:p>
          <a:p>
            <a:pPr lvl="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Точка фокуса</a:t>
            </a:r>
          </a:p>
          <a:p>
            <a:pPr lvl="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Баланс цвета и формы</a:t>
            </a:r>
          </a:p>
          <a:p>
            <a:pPr lvl="0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колонок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Правило повторения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 descr="https://ds05.infourok.ru/uploads/ex/00be/0009ebcd-2623e727/hello_html_c7f1ea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708920"/>
            <a:ext cx="4420375" cy="3717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136904" cy="15701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>Сегментация по возрастным группам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Georgia" pitchFamily="18" charset="0"/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355160" cy="48737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allbrands-shop.ru/img/cms/7_%D1%81%D0%B5%D0%B3%D0%BC%D0%B5%D0%BD%D1%82%D0%B0%D1%8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7560840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allbrands-shop.ru/img/cms/8_%D1%82%D0%BE%D1%87_%D1%84%D0%BE%D0%B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908720"/>
            <a:ext cx="4752528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Точка фокуса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980728"/>
            <a:ext cx="4392488" cy="549322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Точка фокуса предназначена для: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Яркой, интересной вещи;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Объекта, определяющего тему коллекции;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Самого ходового товара.</a:t>
            </a:r>
          </a:p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Точкой фокуса может быть: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Манекен;</a:t>
            </a:r>
          </a:p>
          <a:p>
            <a:pPr lvl="0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Супершот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коллекции;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Выделяющийся товар;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Дисплей;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Логотип.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Баланс цвета и формы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836712"/>
            <a:ext cx="8424936" cy="2880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1.Зеркальный или формальный баланс.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Оформляемую стену делят пополам так, чтобы обе ее части представляли собой зеркальное отображение друг друга, т. е. находились в равновесии. Все оборудование (полки, кронштейны, крючки) располагается с каждой из сторон симметрично относительно друг друга.</a:t>
            </a:r>
          </a:p>
          <a:p>
            <a:endParaRPr lang="ru-RU" dirty="0"/>
          </a:p>
        </p:txBody>
      </p:sp>
      <p:pic>
        <p:nvPicPr>
          <p:cNvPr id="4" name="Рисунок 3" descr="http://allbrands-shop.ru/img/cms/9_%D0%B1%D0%B0%D0%BB%D0%B0%D0%BD%D1%8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645024"/>
            <a:ext cx="7416824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284</TotalTime>
  <Words>1515</Words>
  <Application>Microsoft Office PowerPoint</Application>
  <PresentationFormat>Экран (4:3)</PresentationFormat>
  <Paragraphs>134</Paragraphs>
  <Slides>34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2" baseType="lpstr">
      <vt:lpstr>Arial Black</vt:lpstr>
      <vt:lpstr>Calibri</vt:lpstr>
      <vt:lpstr>Century Schoolbook</vt:lpstr>
      <vt:lpstr>Georgia</vt:lpstr>
      <vt:lpstr>Times New Roman</vt:lpstr>
      <vt:lpstr>Wingdings</vt:lpstr>
      <vt:lpstr>Wingdings 2</vt:lpstr>
      <vt:lpstr>Эркер</vt:lpstr>
      <vt:lpstr>У «Костанайский высший колледж Казпотребсоюза»</vt:lpstr>
      <vt:lpstr>Тема: Визуальный мерчендайзинг на практических примерах</vt:lpstr>
      <vt:lpstr>Зонирование торговых залов </vt:lpstr>
      <vt:lpstr>Типы торгового оборудования </vt:lpstr>
      <vt:lpstr>Рекламное оборудование </vt:lpstr>
      <vt:lpstr>Основные принципы визуального мерчандайзинга </vt:lpstr>
      <vt:lpstr>Сегментация по возрастным группам </vt:lpstr>
      <vt:lpstr>Точка фокуса </vt:lpstr>
      <vt:lpstr>Баланс цвета и формы </vt:lpstr>
      <vt:lpstr>Презентация PowerPoint</vt:lpstr>
      <vt:lpstr>Правило колонок </vt:lpstr>
      <vt:lpstr>Правило повторений </vt:lpstr>
      <vt:lpstr>Основные способы представления товара на торговом оборудовании </vt:lpstr>
      <vt:lpstr>Презентация PowerPoint</vt:lpstr>
      <vt:lpstr>Презентация PowerPoint</vt:lpstr>
      <vt:lpstr>Презентация PowerPoint</vt:lpstr>
      <vt:lpstr>2.Профильная развеска </vt:lpstr>
      <vt:lpstr>Презентация PowerPoint</vt:lpstr>
      <vt:lpstr>3.Горизонтальная выкладка </vt:lpstr>
      <vt:lpstr>Комбинирование по цвету в горизонтальной выкладке осуществляется: </vt:lpstr>
      <vt:lpstr>Горизонтальная выкладка джинс </vt:lpstr>
      <vt:lpstr>Основы выкладки </vt:lpstr>
      <vt:lpstr>2. Складывать вещи необходимо так, чтобы надписи или логотипы не находились на сгибе и были видны</vt:lpstr>
      <vt:lpstr>3. Завязки шорт и брюк должны быть затянуты на узел. </vt:lpstr>
      <vt:lpstr>4. Вариант горизонтального представления джинсов: джинсы для презентации складывают в три приема. </vt:lpstr>
      <vt:lpstr>Презентация PowerPoint</vt:lpstr>
      <vt:lpstr>Основы экспозиции аксессуаров </vt:lpstr>
      <vt:lpstr>Правила размещения товара </vt:lpstr>
      <vt:lpstr>Сочетания цветов </vt:lpstr>
      <vt:lpstr>Презентация PowerPoint</vt:lpstr>
      <vt:lpstr>Презентация PowerPoint</vt:lpstr>
      <vt:lpstr>Закрепление материала:</vt:lpstr>
      <vt:lpstr>Домашнее задание: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 «Костанайский высший экономический колледж Казпотребсоюза»</dc:title>
  <dc:creator>Василий Самойлович</dc:creator>
  <cp:lastModifiedBy>Пользователь</cp:lastModifiedBy>
  <cp:revision>3</cp:revision>
  <dcterms:created xsi:type="dcterms:W3CDTF">2020-10-10T21:20:42Z</dcterms:created>
  <dcterms:modified xsi:type="dcterms:W3CDTF">2024-01-25T18:53:13Z</dcterms:modified>
</cp:coreProperties>
</file>