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7">
  <p:sldMasterIdLst>
    <p:sldMasterId id="2147483648" r:id="rId1"/>
  </p:sldMasterIdLst>
  <p:handoutMasterIdLst>
    <p:handoutMasterId r:id="rId28"/>
  </p:handoutMasterIdLst>
  <p:sldIdLst>
    <p:sldId id="291" r:id="rId2"/>
    <p:sldId id="292" r:id="rId3"/>
    <p:sldId id="299" r:id="rId4"/>
    <p:sldId id="312" r:id="rId5"/>
    <p:sldId id="313" r:id="rId6"/>
    <p:sldId id="315" r:id="rId7"/>
    <p:sldId id="316" r:id="rId8"/>
    <p:sldId id="317" r:id="rId9"/>
    <p:sldId id="318" r:id="rId10"/>
    <p:sldId id="319" r:id="rId11"/>
    <p:sldId id="320" r:id="rId12"/>
    <p:sldId id="321" r:id="rId13"/>
    <p:sldId id="323" r:id="rId14"/>
    <p:sldId id="266" r:id="rId15"/>
    <p:sldId id="328" r:id="rId16"/>
    <p:sldId id="333" r:id="rId17"/>
    <p:sldId id="326" r:id="rId18"/>
    <p:sldId id="329" r:id="rId19"/>
    <p:sldId id="330" r:id="rId20"/>
    <p:sldId id="271" r:id="rId21"/>
    <p:sldId id="272" r:id="rId22"/>
    <p:sldId id="305" r:id="rId23"/>
    <p:sldId id="327" r:id="rId24"/>
    <p:sldId id="331" r:id="rId25"/>
    <p:sldId id="325" r:id="rId26"/>
    <p:sldId id="309" r:id="rId27"/>
  </p:sldIdLst>
  <p:sldSz cx="9144000" cy="6858000" type="screen4x3"/>
  <p:notesSz cx="6886575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CA7B1F6-638A-49FC-9CB9-22D361D74E0C}">
          <p14:sldIdLst>
            <p14:sldId id="291"/>
            <p14:sldId id="292"/>
            <p14:sldId id="299"/>
            <p14:sldId id="312"/>
            <p14:sldId id="313"/>
            <p14:sldId id="315"/>
            <p14:sldId id="316"/>
            <p14:sldId id="317"/>
            <p14:sldId id="318"/>
            <p14:sldId id="319"/>
            <p14:sldId id="320"/>
            <p14:sldId id="321"/>
            <p14:sldId id="323"/>
            <p14:sldId id="266"/>
            <p14:sldId id="328"/>
            <p14:sldId id="333"/>
            <p14:sldId id="326"/>
            <p14:sldId id="329"/>
            <p14:sldId id="330"/>
            <p14:sldId id="271"/>
            <p14:sldId id="272"/>
            <p14:sldId id="305"/>
            <p14:sldId id="327"/>
            <p14:sldId id="331"/>
            <p14:sldId id="325"/>
            <p14:sldId id="30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FFFF"/>
    <a:srgbClr val="66FFFF"/>
    <a:srgbClr val="FAFAFA"/>
    <a:srgbClr val="FF004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8" autoAdjust="0"/>
    <p:restoredTop sz="94660" autoAdjust="0"/>
  </p:normalViewPr>
  <p:slideViewPr>
    <p:cSldViewPr snapToGrid="0">
      <p:cViewPr varScale="1">
        <p:scale>
          <a:sx n="81" d="100"/>
          <a:sy n="81" d="100"/>
        </p:scale>
        <p:origin x="11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183" cy="50275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0799" y="0"/>
            <a:ext cx="2984183" cy="502755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3588D0DF-48D5-4684-8096-31748A7D21F7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183" cy="50275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0799" y="9517547"/>
            <a:ext cx="2984183" cy="50275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28650" y="1414463"/>
            <a:ext cx="2057400" cy="5307013"/>
          </a:xfrm>
        </p:spPr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28950" y="1414463"/>
            <a:ext cx="3086100" cy="53070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457950" y="1414463"/>
            <a:ext cx="2057400" cy="5307013"/>
          </a:xfrm>
        </p:spPr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A71716E-09C5-4146-B71F-D6FD209820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738" y="152400"/>
            <a:ext cx="8698523" cy="64242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b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3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1DB19FF-0FE8-4682-B78F-0B4D32581770}"/>
              </a:ext>
            </a:extLst>
          </p:cNvPr>
          <p:cNvSpPr/>
          <p:nvPr/>
        </p:nvSpPr>
        <p:spPr>
          <a:xfrm>
            <a:off x="363415" y="1997839"/>
            <a:ext cx="85578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00B050"/>
                </a:solidFill>
                <a:latin typeface="Monotype Corsiva" pitchFamily="66" charset="0"/>
              </a:rPr>
              <a:t>«</a:t>
            </a:r>
            <a:r>
              <a:rPr lang="ru-RU" sz="4000" b="1" i="1" dirty="0">
                <a:solidFill>
                  <a:srgbClr val="00B050"/>
                </a:solidFill>
                <a:latin typeface="Monotype Corsiva" pitchFamily="66" charset="0"/>
              </a:rPr>
              <a:t>Приёмы и методы формирования функциональной грамотности </a:t>
            </a:r>
          </a:p>
          <a:p>
            <a:pPr lvl="0" algn="ctr"/>
            <a:r>
              <a:rPr lang="ru-RU" sz="4000" b="1" i="1" dirty="0">
                <a:solidFill>
                  <a:srgbClr val="00B050"/>
                </a:solidFill>
                <a:latin typeface="Monotype Corsiva" pitchFamily="66" charset="0"/>
              </a:rPr>
              <a:t>в начальной школе»</a:t>
            </a:r>
          </a:p>
          <a:p>
            <a:pPr lvl="0" algn="ctr"/>
            <a:endParaRPr lang="ru-RU" sz="4000" b="1" i="1" dirty="0">
              <a:solidFill>
                <a:srgbClr val="00B050"/>
              </a:solidFill>
              <a:latin typeface="Monotype Corsiva" pitchFamily="66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Сунагатуллина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Л. Н.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учитель начальных классов</a:t>
            </a:r>
          </a:p>
          <a:p>
            <a:pPr lvl="0"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Качарская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ОШ №1</a:t>
            </a:r>
          </a:p>
          <a:p>
            <a:pPr lvl="0" algn="ctr"/>
            <a:endParaRPr lang="ru-RU" sz="4000" b="1" i="1" dirty="0">
              <a:solidFill>
                <a:srgbClr val="00B050"/>
              </a:solidFill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Загадки про школу для детей с ответами. Страница 3">
            <a:extLst>
              <a:ext uri="{FF2B5EF4-FFF2-40B4-BE49-F238E27FC236}">
                <a16:creationId xmlns:a16="http://schemas.microsoft.com/office/drawing/2014/main" id="{426B74FC-54A6-4FAA-898A-F86780B7A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5298830"/>
            <a:ext cx="2219325" cy="1559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7930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09044-4E3F-4E6A-8215-17B1E1E56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«Мозаика»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D071E6-E75F-4CE8-9EBB-85AA155AE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1825625"/>
            <a:ext cx="8963025" cy="4584700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работают в группе, им достаётся текст в разрезанном варианте, им необходимо восстановить текст и презентовать его. Это может быть чтение цепочкой, хоровая декламация, чтение по ролям и т. 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224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F5C9FB-F45B-49D4-86C6-EBBA74173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устного словесного рисования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7194BA-E17A-4B5E-8F4A-9DB95B87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95400"/>
            <a:ext cx="8953500" cy="5197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«Словесное рисование»</a:t>
            </a: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Прочитай отрывок из рассказа.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Определи, сколько можно нарисовать картинок. (О чём каждая из них?)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Что и кто будут изображены на каждой картинке? Назови.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Какие слова в тексте помогут выполнить задание? Подчеркни их.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Представь свою картинку.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Расскажи о каждой картинке.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21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79A76-370C-47B0-AB90-7F6224F44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5725"/>
            <a:ext cx="7886700" cy="7715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              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иллюстрациями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240AC-9851-43F4-BF26-9959CD825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5" y="857250"/>
            <a:ext cx="9010650" cy="5915025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первый: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дели! 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изображённые на картине: дельфины, вода, песок, рыбы…)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второй: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соединяй!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тёмная, умные …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добрые, жёлтый …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третий: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войди в картинку!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четвёртый: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отставай и забегай вперёд!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Канва/ткань с рисунком &quot;Collection D`Art&quot; серия 11.000 60 см х 50 см 11519  Затонувший фрегат купить за 299,00 ₽ в интернет-магазине Леонардо">
            <a:extLst>
              <a:ext uri="{FF2B5EF4-FFF2-40B4-BE49-F238E27FC236}">
                <a16:creationId xmlns:a16="http://schemas.microsoft.com/office/drawing/2014/main" id="{A066D26E-2B87-4A50-9FD6-6320B9970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725" y="4457700"/>
            <a:ext cx="48006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167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038336" y="1688755"/>
            <a:ext cx="2932670" cy="4794423"/>
          </a:xfrm>
          <a:prstGeom prst="rect">
            <a:avLst/>
          </a:prstGeom>
          <a:solidFill>
            <a:srgbClr val="C1FF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2159C637-6906-4BFC-B2CF-DC3E26C08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4991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«Знаю, узнал, хочу узнать»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13" name="Содержимое 12"/>
          <p:cNvGraphicFramePr>
            <a:graphicFrameLocks noGrp="1"/>
          </p:cNvGraphicFramePr>
          <p:nvPr>
            <p:ph sz="half" idx="1"/>
          </p:nvPr>
        </p:nvGraphicFramePr>
        <p:xfrm>
          <a:off x="98854" y="1696995"/>
          <a:ext cx="5923005" cy="4786183"/>
        </p:xfrm>
        <a:graphic>
          <a:graphicData uri="http://schemas.openxmlformats.org/drawingml/2006/table">
            <a:tbl>
              <a:tblPr/>
              <a:tblGrid>
                <a:gridCol w="5923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78618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002060"/>
                          </a:solidFill>
                        </a:ln>
                      </a:endParaRPr>
                    </a:p>
                  </a:txBody>
                  <a:tcPr>
                    <a:lnL w="12700" cmpd="sng">
                      <a:solidFill>
                        <a:srgbClr val="002060"/>
                      </a:solidFill>
                      <a:prstDash val="solid"/>
                    </a:lnL>
                    <a:lnR w="12700" cmpd="sng">
                      <a:solidFill>
                        <a:srgbClr val="002060"/>
                      </a:solidFill>
                      <a:prstDash val="solid"/>
                    </a:lnR>
                    <a:lnT w="12700" cmpd="sng">
                      <a:solidFill>
                        <a:srgbClr val="002060"/>
                      </a:solidFill>
                      <a:prstDash val="solid"/>
                    </a:lnT>
                    <a:lnB w="12700" cmpd="sng">
                      <a:solidFill>
                        <a:srgbClr val="00206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Объект 10">
            <a:extLst>
              <a:ext uri="{FF2B5EF4-FFF2-40B4-BE49-F238E27FC236}">
                <a16:creationId xmlns:a16="http://schemas.microsoft.com/office/drawing/2014/main" id="{BC757896-96CF-493C-ACE7-CD73867F56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38850" y="1687511"/>
            <a:ext cx="2633662" cy="4805362"/>
          </a:xfrm>
        </p:spPr>
        <p:txBody>
          <a:bodyPr>
            <a:normAutofit lnSpcReduction="10000"/>
          </a:bodyPr>
          <a:lstStyle/>
          <a:p>
            <a:pPr marL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900" b="1" dirty="0">
                <a:latin typeface="Arial" charset="0"/>
              </a:rPr>
              <a:t>Почва – это верхний плодородный слой земли.</a:t>
            </a:r>
          </a:p>
          <a:p>
            <a:pPr marL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900" b="1" dirty="0">
              <a:latin typeface="Arial" charset="0"/>
            </a:endParaRPr>
          </a:p>
          <a:p>
            <a:pPr marL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900" b="1" dirty="0">
                <a:latin typeface="Arial" charset="0"/>
              </a:rPr>
              <a:t>В состав почвы входят песок, глина, мелкие камешки, гниющие остатки растений и животных.</a:t>
            </a:r>
          </a:p>
          <a:p>
            <a:pPr marL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sz="1900" b="1" dirty="0">
              <a:latin typeface="Arial" charset="0"/>
            </a:endParaRPr>
          </a:p>
          <a:p>
            <a:pPr marL="0" lvl="0" indent="0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900" b="1" dirty="0">
                <a:latin typeface="Arial" charset="0"/>
              </a:rPr>
              <a:t>Почва снабжает растения питанием и водой. Является средой обитания растений и животных.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48C90C8F-92A2-41E4-9CD7-2516745AC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374891"/>
              </p:ext>
            </p:extLst>
          </p:nvPr>
        </p:nvGraphicFramePr>
        <p:xfrm>
          <a:off x="76200" y="1687512"/>
          <a:ext cx="5962650" cy="4805362"/>
        </p:xfrm>
        <a:graphic>
          <a:graphicData uri="http://schemas.openxmlformats.org/drawingml/2006/table">
            <a:tbl>
              <a:tblPr/>
              <a:tblGrid>
                <a:gridCol w="2543175">
                  <a:extLst>
                    <a:ext uri="{9D8B030D-6E8A-4147-A177-3AD203B41FA5}">
                      <a16:colId xmlns:a16="http://schemas.microsoft.com/office/drawing/2014/main" val="3823662698"/>
                    </a:ext>
                  </a:extLst>
                </a:gridCol>
                <a:gridCol w="3419475">
                  <a:extLst>
                    <a:ext uri="{9D8B030D-6E8A-4147-A177-3AD203B41FA5}">
                      <a16:colId xmlns:a16="http://schemas.microsoft.com/office/drawing/2014/main" val="3607184879"/>
                    </a:ext>
                  </a:extLst>
                </a:gridCol>
              </a:tblGrid>
              <a:tr h="4805362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Почва – это земля,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растительная земля;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вещество;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суша, а не вода;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место обитания животных.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FFF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Что такое почва?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900" b="1" kern="1200" dirty="0">
                        <a:solidFill>
                          <a:schemeClr val="tx1"/>
                        </a:solidFill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Из чего состоит почва?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Для чего нужна почва?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1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131866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B67B424B-5E63-4195-8FA9-29FFC17E4F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742281"/>
              </p:ext>
            </p:extLst>
          </p:nvPr>
        </p:nvGraphicFramePr>
        <p:xfrm>
          <a:off x="76200" y="1153158"/>
          <a:ext cx="8963025" cy="457200"/>
        </p:xfrm>
        <a:graphic>
          <a:graphicData uri="http://schemas.openxmlformats.org/drawingml/2006/table">
            <a:tbl>
              <a:tblPr/>
              <a:tblGrid>
                <a:gridCol w="2537227">
                  <a:extLst>
                    <a:ext uri="{9D8B030D-6E8A-4147-A177-3AD203B41FA5}">
                      <a16:colId xmlns:a16="http://schemas.microsoft.com/office/drawing/2014/main" val="3616142611"/>
                    </a:ext>
                  </a:extLst>
                </a:gridCol>
                <a:gridCol w="3413373">
                  <a:extLst>
                    <a:ext uri="{9D8B030D-6E8A-4147-A177-3AD203B41FA5}">
                      <a16:colId xmlns:a16="http://schemas.microsoft.com/office/drawing/2014/main" val="3060777458"/>
                    </a:ext>
                  </a:extLst>
                </a:gridCol>
                <a:gridCol w="3012425">
                  <a:extLst>
                    <a:ext uri="{9D8B030D-6E8A-4147-A177-3AD203B41FA5}">
                      <a16:colId xmlns:a16="http://schemas.microsoft.com/office/drawing/2014/main" val="2924609434"/>
                    </a:ext>
                  </a:extLst>
                </a:gridCol>
              </a:tblGrid>
              <a:tr h="3111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ХОЧУ    УЗНАТЬ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УЗНАЛ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4359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116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WordArt 7"/>
          <p:cNvSpPr>
            <a:spLocks noChangeArrowheads="1" noChangeShapeType="1" noTextEdit="1"/>
          </p:cNvSpPr>
          <p:nvPr/>
        </p:nvSpPr>
        <p:spPr bwMode="auto">
          <a:xfrm rot="261583">
            <a:off x="2133600" y="228600"/>
            <a:ext cx="4953000" cy="1050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200" b="1" kern="10">
              <a:ln w="9525">
                <a:solidFill>
                  <a:srgbClr val="9900CC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CC"/>
                  </a:gs>
                  <a:gs pos="100000">
                    <a:srgbClr val="9900CC"/>
                  </a:gs>
                </a:gsLst>
                <a:lin ang="51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00822" y="381000"/>
            <a:ext cx="4871478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</a:rPr>
              <a:t>«Кластер»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33600" y="2286000"/>
            <a:ext cx="47244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chemeClr val="accent6">
                    <a:lumMod val="75000"/>
                  </a:schemeClr>
                </a:solidFill>
              </a:rPr>
              <a:t>Воздух</a:t>
            </a:r>
          </a:p>
        </p:txBody>
      </p:sp>
      <p:sp>
        <p:nvSpPr>
          <p:cNvPr id="9" name="Овал 8"/>
          <p:cNvSpPr/>
          <p:nvPr/>
        </p:nvSpPr>
        <p:spPr>
          <a:xfrm>
            <a:off x="0" y="1752600"/>
            <a:ext cx="24384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обладает упругостью</a:t>
            </a:r>
          </a:p>
        </p:txBody>
      </p:sp>
      <p:sp>
        <p:nvSpPr>
          <p:cNvPr id="10" name="Овал 9"/>
          <p:cNvSpPr/>
          <p:nvPr/>
        </p:nvSpPr>
        <p:spPr>
          <a:xfrm>
            <a:off x="2209800" y="1219200"/>
            <a:ext cx="1981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прозрачен</a:t>
            </a:r>
          </a:p>
        </p:txBody>
      </p:sp>
      <p:sp>
        <p:nvSpPr>
          <p:cNvPr id="11" name="Овал 10"/>
          <p:cNvSpPr/>
          <p:nvPr/>
        </p:nvSpPr>
        <p:spPr>
          <a:xfrm>
            <a:off x="6781800" y="1828800"/>
            <a:ext cx="2362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невидимый</a:t>
            </a:r>
          </a:p>
        </p:txBody>
      </p:sp>
      <p:sp>
        <p:nvSpPr>
          <p:cNvPr id="12" name="Овал 11"/>
          <p:cNvSpPr/>
          <p:nvPr/>
        </p:nvSpPr>
        <p:spPr>
          <a:xfrm>
            <a:off x="0" y="5181600"/>
            <a:ext cx="2743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занимает пространство в окружающем мире</a:t>
            </a:r>
          </a:p>
        </p:txBody>
      </p:sp>
      <p:sp>
        <p:nvSpPr>
          <p:cNvPr id="13" name="Овал 12"/>
          <p:cNvSpPr/>
          <p:nvPr/>
        </p:nvSpPr>
        <p:spPr>
          <a:xfrm>
            <a:off x="2362200" y="4343400"/>
            <a:ext cx="2514600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хорошо проводит солнечные лучи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4572000" y="5181600"/>
            <a:ext cx="24384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плохо проводит тепло</a:t>
            </a:r>
          </a:p>
        </p:txBody>
      </p:sp>
      <p:sp>
        <p:nvSpPr>
          <p:cNvPr id="15" name="Овал 14"/>
          <p:cNvSpPr/>
          <p:nvPr/>
        </p:nvSpPr>
        <p:spPr>
          <a:xfrm>
            <a:off x="7086600" y="4800600"/>
            <a:ext cx="18288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не имеет вкуса</a:t>
            </a:r>
          </a:p>
        </p:txBody>
      </p:sp>
      <p:sp>
        <p:nvSpPr>
          <p:cNvPr id="16" name="Овал 15"/>
          <p:cNvSpPr/>
          <p:nvPr/>
        </p:nvSpPr>
        <p:spPr>
          <a:xfrm>
            <a:off x="0" y="3657600"/>
            <a:ext cx="2286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можно сжать</a:t>
            </a:r>
          </a:p>
        </p:txBody>
      </p:sp>
      <p:sp>
        <p:nvSpPr>
          <p:cNvPr id="17" name="Овал 16"/>
          <p:cNvSpPr/>
          <p:nvPr/>
        </p:nvSpPr>
        <p:spPr>
          <a:xfrm>
            <a:off x="6934200" y="3200400"/>
            <a:ext cx="1905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не имеет запаха</a:t>
            </a:r>
          </a:p>
        </p:txBody>
      </p:sp>
      <p:sp>
        <p:nvSpPr>
          <p:cNvPr id="18" name="Овал 17"/>
          <p:cNvSpPr/>
          <p:nvPr/>
        </p:nvSpPr>
        <p:spPr>
          <a:xfrm>
            <a:off x="4757179" y="1304330"/>
            <a:ext cx="1981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бесцветен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85A45788-D0C4-453B-8B06-31D04E501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«Ассоциации»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6AF4F145-4B52-44CD-A2E0-6F8485C224A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81BF195D-E438-4B47-80C5-8C8A9D79F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59015" y="1825624"/>
            <a:ext cx="3821723" cy="46672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берёза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белая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сочная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удочка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</a:t>
            </a:r>
          </a:p>
          <a:p>
            <a:endParaRPr lang="ru-RU" dirty="0"/>
          </a:p>
        </p:txBody>
      </p:sp>
      <p:pic>
        <p:nvPicPr>
          <p:cNvPr id="8" name="Рисунок 7" descr="C:\Users\Лариса Николаевна\AppData\Local\Microsoft\Windows\INetCache\Content.MSO\7E66BE63.tmp">
            <a:extLst>
              <a:ext uri="{FF2B5EF4-FFF2-40B4-BE49-F238E27FC236}">
                <a16:creationId xmlns:a16="http://schemas.microsoft.com/office/drawing/2014/main" id="{324A97A5-AA4E-4874-8D93-EBD2E1574B0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6" y="1764690"/>
            <a:ext cx="1754249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Лариса Николаевна\AppData\Local\Microsoft\Windows\INetCache\Content.MSO\A3C97056.tmp">
            <a:extLst>
              <a:ext uri="{FF2B5EF4-FFF2-40B4-BE49-F238E27FC236}">
                <a16:creationId xmlns:a16="http://schemas.microsoft.com/office/drawing/2014/main" id="{E8EFC449-E253-4B13-9518-2B77DEFFC8C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" y="3590925"/>
            <a:ext cx="1906649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Лариса Николаевна\AppData\Local\Microsoft\Windows\INetCache\Content.MSO\CC3E6760.tmp">
            <a:extLst>
              <a:ext uri="{FF2B5EF4-FFF2-40B4-BE49-F238E27FC236}">
                <a16:creationId xmlns:a16="http://schemas.microsoft.com/office/drawing/2014/main" id="{1EC0B000-9D21-4C5F-91B6-BD11678BFC0D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" y="5196986"/>
            <a:ext cx="1906649" cy="16610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072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0258C0-E435-4490-9A0D-F1639BA4D3BD}"/>
              </a:ext>
            </a:extLst>
          </p:cNvPr>
          <p:cNvSpPr txBox="1"/>
          <p:nvPr/>
        </p:nvSpPr>
        <p:spPr>
          <a:xfrm>
            <a:off x="154379" y="112217"/>
            <a:ext cx="8989621" cy="57246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Проверка читательской грамотности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</a:t>
            </a:r>
            <a:r>
              <a:rPr lang="ru-RU" sz="2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Голявкин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«Как я под партой сидел»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*Выполни тестовые задания (5 баллов).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1.Кто автор произведения «Как я под партой сидел»?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а)Яков Аким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б)Алексей Толстой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в)Виктор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Голявкин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**Ответь на вопросы по содержанию текста (2 балла).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-Почему ученик не досидел до конца урока под партой?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-Как учитель оценил работу мальчика на уроке?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***Выполни творческую работу (3 балла).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и запиши план рассказа «Как я под партой сидел».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4827D14-4330-4771-9737-7DB5451A31E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865" y="5308270"/>
            <a:ext cx="4940135" cy="1437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9898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A846C-EB82-405C-9C91-AD47DF033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                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форма работы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CA17F103-2A18-4BC6-842E-B7086FE6D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1825626"/>
            <a:ext cx="8934450" cy="32607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«Если бы я был волшебником...»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Детям предлагается рассказать о своём самом большом желании.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42E6CE6-9266-43EC-A7CB-65C9621D2929}"/>
              </a:ext>
            </a:extLst>
          </p:cNvPr>
          <p:cNvSpPr/>
          <p:nvPr/>
        </p:nvSpPr>
        <p:spPr>
          <a:xfrm>
            <a:off x="373314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548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7D947EA-AB2E-4916-8493-F8DA50BEB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25" y="1628775"/>
            <a:ext cx="8934450" cy="414337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                               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«Три слова»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для работы: берёза, медведь, охотник. </a:t>
            </a:r>
            <a:br>
              <a:rPr lang="ru-RU" dirty="0"/>
            </a:br>
            <a:br>
              <a:rPr lang="ru-RU" dirty="0"/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1)пример: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с берёзы наблюдал за охотником;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2)пример: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охотник спрятался за берёзу, ждал медведя;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3)пример: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охотник выстрелил в медведя, попал в берёзу;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4)пример: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росли берёзы, в лесу охотник убил медведя;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90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5A741D6-20A5-4430-AF84-7B609A963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игра  «Пары слов»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90C0F92F-60FE-4AA3-885D-D328C6895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50" y="1825624"/>
            <a:ext cx="8382000" cy="4879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роса – коса</a:t>
            </a:r>
          </a:p>
          <a:p>
            <a:pPr marL="0" indent="0">
              <a:buNone/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трава – дрова</a:t>
            </a:r>
          </a:p>
          <a:p>
            <a:pPr marL="0" indent="0">
              <a:buNone/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почки – кочки</a:t>
            </a:r>
          </a:p>
          <a:p>
            <a:pPr marL="0" indent="0">
              <a:buNone/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ель – трель</a:t>
            </a:r>
          </a:p>
          <a:p>
            <a:pPr marL="0" indent="0">
              <a:buNone/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врач – грач</a:t>
            </a:r>
            <a:endParaRPr lang="ru-RU" sz="3200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673C817-0B59-4AF8-9A7D-D0A3067EDA28}"/>
              </a:ext>
            </a:extLst>
          </p:cNvPr>
          <p:cNvSpPr/>
          <p:nvPr/>
        </p:nvSpPr>
        <p:spPr>
          <a:xfrm>
            <a:off x="266700" y="3093780"/>
            <a:ext cx="8629650" cy="711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14935" algn="just">
              <a:lnSpc>
                <a:spcPct val="107000"/>
              </a:lnSpc>
              <a:spcAft>
                <a:spcPts val="800"/>
              </a:spcAft>
              <a:tabLst>
                <a:tab pos="932815" algn="l"/>
              </a:tabLs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114935" algn="just">
              <a:lnSpc>
                <a:spcPct val="107000"/>
              </a:lnSpc>
              <a:spcAft>
                <a:spcPts val="800"/>
              </a:spcAft>
              <a:tabLst>
                <a:tab pos="932815" algn="l"/>
              </a:tabLs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Ученики младших классов вернутся в школу после каникул — Собянин">
            <a:extLst>
              <a:ext uri="{FF2B5EF4-FFF2-40B4-BE49-F238E27FC236}">
                <a16:creationId xmlns:a16="http://schemas.microsoft.com/office/drawing/2014/main" id="{AFCAFB71-6477-4846-AEAD-15AFFB055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486" y="2321169"/>
            <a:ext cx="3164864" cy="365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989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9EB0D57-A024-4A89-847D-7DC761010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230924"/>
            <a:ext cx="9144000" cy="2942492"/>
          </a:xfrm>
        </p:spPr>
        <p:txBody>
          <a:bodyPr>
            <a:noAutofit/>
          </a:bodyPr>
          <a:lstStyle/>
          <a:p>
            <a:br>
              <a:rPr lang="ru-RU" sz="3600" b="1" dirty="0">
                <a:latin typeface="Monotype Corsiva" panose="03010101010201010101" pitchFamily="66" charset="0"/>
              </a:rPr>
            </a:br>
            <a:br>
              <a:rPr lang="ru-RU" sz="3600" b="1" dirty="0">
                <a:latin typeface="Monotype Corsiva" panose="03010101010201010101" pitchFamily="66" charset="0"/>
              </a:rPr>
            </a:br>
            <a:br>
              <a:rPr lang="ru-RU" sz="3600" b="1" dirty="0">
                <a:latin typeface="Monotype Corsiva" panose="03010101010201010101" pitchFamily="66" charset="0"/>
              </a:rPr>
            </a:br>
            <a:br>
              <a:rPr lang="ru-RU" sz="3600" b="1" dirty="0">
                <a:latin typeface="Monotype Corsiva" panose="03010101010201010101" pitchFamily="66" charset="0"/>
              </a:rPr>
            </a:br>
            <a:br>
              <a:rPr lang="ru-RU" sz="3600" b="1" dirty="0"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ученики будут узнавать новое, не от меня; 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будут открывать это новое сами. 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главная задача — помочь им раскрываться, развивать собственные идеи» 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И. Г. Песталоцци (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швейцарский педагог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3E64C2-655C-489D-B82F-B7F7FE6BC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</a:p>
        </p:txBody>
      </p:sp>
      <p:pic>
        <p:nvPicPr>
          <p:cNvPr id="7" name="Рисунок 6" descr="Lib.ru/Классика. Песталоцци Иоганн Генрих. Педагогика">
            <a:extLst>
              <a:ext uri="{FF2B5EF4-FFF2-40B4-BE49-F238E27FC236}">
                <a16:creationId xmlns:a16="http://schemas.microsoft.com/office/drawing/2014/main" id="{8EC7B6AF-F180-4BBC-AD26-4763476F0D0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785" y="4173417"/>
            <a:ext cx="3481753" cy="2602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4825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228600" y="609600"/>
            <a:ext cx="85344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6200" y="228600"/>
            <a:ext cx="9067800" cy="480131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Придумать </a:t>
            </a:r>
            <a:r>
              <a:rPr lang="ru-RU" sz="3600" b="1" dirty="0" err="1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чистоговорки</a:t>
            </a: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загадки 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любую тему.</a:t>
            </a:r>
          </a:p>
          <a:p>
            <a:pPr algn="ctr">
              <a:defRPr/>
            </a:pP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Ветер.</a:t>
            </a:r>
          </a:p>
          <a:p>
            <a:pPr algn="ctr">
              <a:defRPr/>
            </a:pPr>
            <a:endParaRPr lang="ru-RU" sz="54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54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Дует, ломает, завывает</a:t>
            </a:r>
            <a:r>
              <a:rPr lang="ru-RU" sz="3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defRPr/>
            </a:pP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533400"/>
            <a:ext cx="7238999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Дует, нагибает, ломает,</a:t>
            </a:r>
          </a:p>
          <a:p>
            <a:pPr algn="ctr">
              <a:defRPr/>
            </a:pPr>
            <a:r>
              <a:rPr lang="ru-RU" sz="3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Громко завывает…</a:t>
            </a:r>
          </a:p>
          <a:p>
            <a:pPr algn="ctr">
              <a:defRPr/>
            </a:pPr>
            <a:r>
              <a:rPr lang="ru-RU" sz="3600" b="1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это?</a:t>
            </a:r>
          </a:p>
        </p:txBody>
      </p:sp>
      <p:pic>
        <p:nvPicPr>
          <p:cNvPr id="29700" name="Рисунок 2" descr="59495_o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44725"/>
            <a:ext cx="8515349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Загадки про школу для детей с ответами. Страница 3">
            <a:extLst>
              <a:ext uri="{FF2B5EF4-FFF2-40B4-BE49-F238E27FC236}">
                <a16:creationId xmlns:a16="http://schemas.microsoft.com/office/drawing/2014/main" id="{B47594C0-6A12-4194-8F57-3E756234E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6" y="4953000"/>
            <a:ext cx="1879356" cy="178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DCD9B518-5A59-4FE0-A3B7-2575D6E71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19125"/>
            <a:ext cx="7886700" cy="99607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3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</a:t>
            </a:r>
            <a:r>
              <a:rPr lang="ru-RU" sz="3100" b="1" spc="-5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</a:t>
            </a:r>
            <a:r>
              <a:rPr lang="ru-RU" sz="3100" b="1" spc="-5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сочиняю</a:t>
            </a:r>
            <a:r>
              <a:rPr lang="ru-RU" sz="3100" b="1" spc="-1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сказку»</a:t>
            </a:r>
            <a:b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B6BBF71-C35D-4BA1-B9A3-3C2C32F763D5}"/>
              </a:ext>
            </a:extLst>
          </p:cNvPr>
          <p:cNvSpPr/>
          <p:nvPr/>
        </p:nvSpPr>
        <p:spPr>
          <a:xfrm>
            <a:off x="0" y="1820322"/>
            <a:ext cx="9144000" cy="5341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60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1.Определите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последовательность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действий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8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работе</a:t>
            </a:r>
          </a:p>
          <a:p>
            <a:pPr marL="342900" lvl="0" indent="-342900">
              <a:lnSpc>
                <a:spcPts val="16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0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над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сказкой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ts val="16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2.Подумайте: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</a:t>
            </a:r>
            <a:r>
              <a:rPr lang="ru-RU" sz="2800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ё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8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будет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сказка;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чему</a:t>
            </a:r>
            <a:r>
              <a:rPr lang="ru-RU" sz="28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она может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spc="-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научить.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3.Придумайте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героя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героев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вашей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сказки.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4.Что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ними произойдет?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Какие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приключения их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spc="-5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ждут?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5.Какие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волшебные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предметы будут в</a:t>
            </a:r>
            <a:r>
              <a:rPr lang="ru-RU" sz="28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сказке?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ts val="1610"/>
              </a:lnSpc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6.Кто</a:t>
            </a:r>
            <a:r>
              <a:rPr lang="ru-RU" sz="28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будет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противостоять</a:t>
            </a:r>
            <a:r>
              <a:rPr lang="ru-RU" sz="2800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героям?</a:t>
            </a:r>
          </a:p>
          <a:p>
            <a:pPr marL="342900" lvl="0" indent="-342900">
              <a:lnSpc>
                <a:spcPts val="161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SzPts val="1400"/>
              <a:tabLst>
                <a:tab pos="92837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7.Как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добро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победит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зло?</a:t>
            </a:r>
          </a:p>
          <a:p>
            <a:pPr lvl="0">
              <a:spcAft>
                <a:spcPts val="0"/>
              </a:spcAft>
              <a:buSzPts val="1400"/>
              <a:tabLst>
                <a:tab pos="928370" algn="l"/>
              </a:tabLs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tabLst>
                <a:tab pos="878840" algn="l"/>
              </a:tabLst>
            </a:pPr>
            <a:r>
              <a:rPr lang="ru-RU" dirty="0">
                <a:solidFill>
                  <a:srgbClr val="11111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                                   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7259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0C04C88E-F991-4E3B-B7CD-26424F17D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73099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Драматизация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EEACB32-43C6-408E-856C-E5B8CCBA06C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441"/>
          <a:stretch/>
        </p:blipFill>
        <p:spPr bwMode="auto">
          <a:xfrm>
            <a:off x="137795" y="1228725"/>
            <a:ext cx="3115310" cy="2200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1DE4A2C-80AD-4244-A1CD-1C64D2C898EA}"/>
              </a:ext>
            </a:extLst>
          </p:cNvPr>
          <p:cNvPicPr/>
          <p:nvPr/>
        </p:nvPicPr>
        <p:blipFill rotWithShape="1">
          <a:blip r:embed="rId3" cstate="print"/>
          <a:srcRect l="7456" t="4810" r="9685" b="16141"/>
          <a:stretch/>
        </p:blipFill>
        <p:spPr bwMode="auto">
          <a:xfrm>
            <a:off x="3019425" y="2390775"/>
            <a:ext cx="3105150" cy="2076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5BF46A6-B240-402B-94DA-D8701B2C5526}"/>
              </a:ext>
            </a:extLst>
          </p:cNvPr>
          <p:cNvPicPr/>
          <p:nvPr/>
        </p:nvPicPr>
        <p:blipFill rotWithShape="1">
          <a:blip r:embed="rId4" cstate="print"/>
          <a:srcRect l="6855" t="8979" r="6077" b="13576"/>
          <a:stretch/>
        </p:blipFill>
        <p:spPr bwMode="auto">
          <a:xfrm>
            <a:off x="5795644" y="923925"/>
            <a:ext cx="3210561" cy="175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EE902E9-C77F-4033-8AFE-CC7D617D8D60}"/>
              </a:ext>
            </a:extLst>
          </p:cNvPr>
          <p:cNvPicPr/>
          <p:nvPr/>
        </p:nvPicPr>
        <p:blipFill rotWithShape="1">
          <a:blip r:embed="rId5" cstate="print"/>
          <a:srcRect l="6133" t="3527" r="5476" b="11010"/>
          <a:stretch/>
        </p:blipFill>
        <p:spPr bwMode="auto">
          <a:xfrm>
            <a:off x="137796" y="4714875"/>
            <a:ext cx="3195954" cy="2076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8E13231-CAA4-47A3-9616-862106633893}"/>
              </a:ext>
            </a:extLst>
          </p:cNvPr>
          <p:cNvPicPr/>
          <p:nvPr/>
        </p:nvPicPr>
        <p:blipFill rotWithShape="1">
          <a:blip r:embed="rId6" cstate="print"/>
          <a:srcRect l="8298" t="7696" r="9686" b="15981"/>
          <a:stretch/>
        </p:blipFill>
        <p:spPr bwMode="auto">
          <a:xfrm>
            <a:off x="3424556" y="4714875"/>
            <a:ext cx="2700020" cy="2009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3994691-80F8-4C3E-855D-1FD20F24F472}"/>
              </a:ext>
            </a:extLst>
          </p:cNvPr>
          <p:cNvPicPr/>
          <p:nvPr/>
        </p:nvPicPr>
        <p:blipFill rotWithShape="1">
          <a:blip r:embed="rId7" cstate="print"/>
          <a:srcRect l="8057" t="13470" r="4394" b="15820"/>
          <a:stretch/>
        </p:blipFill>
        <p:spPr bwMode="auto">
          <a:xfrm>
            <a:off x="6215380" y="3509963"/>
            <a:ext cx="2790824" cy="26717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00839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5CB477-E109-4FDF-BD03-92213F6F1D00}"/>
              </a:ext>
            </a:extLst>
          </p:cNvPr>
          <p:cNvSpPr txBox="1"/>
          <p:nvPr/>
        </p:nvSpPr>
        <p:spPr>
          <a:xfrm>
            <a:off x="249381" y="219095"/>
            <a:ext cx="8775865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Подберите ключик к каждому предложению и      выразительно прочитайте его 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 .  ?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убежим с урока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Смотри, как на улице хорошо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вдруг т</a:t>
            </a:r>
            <a:r>
              <a:rPr lang="ru-RU" sz="3200" b="1" dirty="0">
                <a:solidFill>
                  <a:srgbClr val="11111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ё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 Даша задержит с портфелями</a:t>
            </a:r>
            <a:endParaRPr lang="ru-RU" sz="3200" b="1" dirty="0"/>
          </a:p>
        </p:txBody>
      </p:sp>
      <p:pic>
        <p:nvPicPr>
          <p:cNvPr id="6" name="Рисунок 5" descr="Краткий пересказ рассказа Тетрадки под дождем. Смешной рассказ про школу.  Аудиосказка. - YouTube">
            <a:extLst>
              <a:ext uri="{FF2B5EF4-FFF2-40B4-BE49-F238E27FC236}">
                <a16:creationId xmlns:a16="http://schemas.microsoft.com/office/drawing/2014/main" id="{0C34BB5C-5A39-4473-A239-7B5819D24D7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538" y="1144896"/>
            <a:ext cx="3194462" cy="38071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8173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4BA1206-C1F0-4F3E-94C3-760F07265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5" y="104776"/>
            <a:ext cx="8972550" cy="122872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и развития функциональной грамотности</a:t>
            </a:r>
          </a:p>
        </p:txBody>
      </p:sp>
      <p:pic>
        <p:nvPicPr>
          <p:cNvPr id="6" name="Google Shape;327;p36" descr="C:\Users\Андрей\Desktop\10901655-nzn-n-n--n--n------n------n--nzn--n--------n.jpg">
            <a:extLst>
              <a:ext uri="{FF2B5EF4-FFF2-40B4-BE49-F238E27FC236}">
                <a16:creationId xmlns:a16="http://schemas.microsoft.com/office/drawing/2014/main" id="{8AEEF7F2-92A3-4184-B4EF-AC9495C648BD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</a:blip>
          <a:srcRect/>
          <a:stretch/>
        </p:blipFill>
        <p:spPr>
          <a:xfrm>
            <a:off x="66675" y="1466851"/>
            <a:ext cx="4057649" cy="50260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29;p36">
            <a:extLst>
              <a:ext uri="{FF2B5EF4-FFF2-40B4-BE49-F238E27FC236}">
                <a16:creationId xmlns:a16="http://schemas.microsoft.com/office/drawing/2014/main" id="{826A4125-02E6-4195-8A10-4835A0D18536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</a:blip>
          <a:srcRect/>
          <a:stretch/>
        </p:blipFill>
        <p:spPr>
          <a:xfrm>
            <a:off x="4124324" y="1466851"/>
            <a:ext cx="5019676" cy="2162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28;p36" descr="C:\Users\Андрей\Desktop\default1.jpeg">
            <a:extLst>
              <a:ext uri="{FF2B5EF4-FFF2-40B4-BE49-F238E27FC236}">
                <a16:creationId xmlns:a16="http://schemas.microsoft.com/office/drawing/2014/main" id="{593881A1-7CD5-4449-B0E0-8E79D9BF093F}"/>
              </a:ext>
            </a:extLst>
          </p:cNvPr>
          <p:cNvPicPr preferRelativeResize="0"/>
          <p:nvPr/>
        </p:nvPicPr>
        <p:blipFill rotWithShape="1">
          <a:blip r:embed="rId4" cstate="print">
            <a:alphaModFix/>
          </a:blip>
          <a:srcRect/>
          <a:stretch/>
        </p:blipFill>
        <p:spPr>
          <a:xfrm rot="1740000">
            <a:off x="4455311" y="3672129"/>
            <a:ext cx="1504473" cy="1939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35075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5/506022/slides/slide_59.jpg">
            <a:extLst>
              <a:ext uri="{FF2B5EF4-FFF2-40B4-BE49-F238E27FC236}">
                <a16:creationId xmlns:a16="http://schemas.microsoft.com/office/drawing/2014/main" id="{2E2967A0-6950-4DFE-A5B3-FFC181196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91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Загадки про школу для детей с ответами. Страница 3">
            <a:extLst>
              <a:ext uri="{FF2B5EF4-FFF2-40B4-BE49-F238E27FC236}">
                <a16:creationId xmlns:a16="http://schemas.microsoft.com/office/drawing/2014/main" id="{99507DD4-64B3-4E9B-94C5-2F320D831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75" y="5076826"/>
            <a:ext cx="2219325" cy="178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09800B4-59E2-4DE8-AB1B-CFC6CBA40A3B}"/>
              </a:ext>
            </a:extLst>
          </p:cNvPr>
          <p:cNvSpPr/>
          <p:nvPr/>
        </p:nvSpPr>
        <p:spPr>
          <a:xfrm>
            <a:off x="105508" y="1254369"/>
            <a:ext cx="90384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«функциональная грамотность»? </a:t>
            </a: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– это способность человека вступать в отношения </a:t>
            </a:r>
          </a:p>
          <a:p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внешней средой и максимально быстро адаптироваться и функционировать в ней.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786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F30DBA-3AC7-4CA1-BA27-9583B3A97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2050"/>
            <a:ext cx="7886700" cy="52863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приёмы для формирования читательской грамотности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«Чтение с остановками»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B9170D-F963-4CE8-AB6F-E8FDADB4D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825" y="2505075"/>
            <a:ext cx="9020174" cy="367188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заставило героя поступить именно так?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дальше будут разворачиваться события?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чувства вызвал этот отрывок из  текста?</a:t>
            </a:r>
          </a:p>
          <a:p>
            <a:r>
              <a:rPr lang="ru-RU" sz="1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будет дальше и почему?</a:t>
            </a:r>
          </a:p>
          <a:p>
            <a:endParaRPr lang="ru-RU" sz="1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        </a:t>
            </a:r>
          </a:p>
        </p:txBody>
      </p:sp>
      <p:pic>
        <p:nvPicPr>
          <p:cNvPr id="4" name="Рисунок 3" descr="Методы и приемы  для формирования читательской грамотности  1. «Чтение с остановками»  2. «Синквейн»  3. «Работа с вопросником» ">
            <a:extLst>
              <a:ext uri="{FF2B5EF4-FFF2-40B4-BE49-F238E27FC236}">
                <a16:creationId xmlns:a16="http://schemas.microsoft.com/office/drawing/2014/main" id="{1AEAADA1-C46E-4A8D-89AB-19D85D43E401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13" t="41250" r="5625" b="20625"/>
          <a:stretch/>
        </p:blipFill>
        <p:spPr bwMode="auto">
          <a:xfrm>
            <a:off x="6677024" y="5210175"/>
            <a:ext cx="2466975" cy="1647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8336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ABD47-A629-4D6D-9158-8FCE39895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Чтение методом помет </a:t>
            </a:r>
            <a:br>
              <a:rPr lang="ru-RU" dirty="0"/>
            </a:br>
            <a:r>
              <a:rPr lang="ru-RU" dirty="0"/>
              <a:t>                        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E68641-5AAE-4AD6-8CE1-EA27A1DD3F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742950" lvl="1" indent="-28575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endParaRPr lang="ru-RU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E59011DE-6A60-433F-9180-17492C0B57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49415" y="1825625"/>
            <a:ext cx="3950679" cy="4351338"/>
          </a:xfrm>
        </p:spPr>
        <p:txBody>
          <a:bodyPr>
            <a:normAutofit fontScale="92500" lnSpcReduction="10000"/>
          </a:bodyPr>
          <a:lstStyle/>
          <a:p>
            <a:pPr marL="742950" lvl="1" indent="-28575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en-US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знаю</a:t>
            </a:r>
          </a:p>
          <a:p>
            <a:pPr marL="742950" lvl="1" indent="-28575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«+» </a:t>
            </a: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новое</a:t>
            </a:r>
          </a:p>
          <a:p>
            <a:pPr marL="742950" lvl="1" indent="-28575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«-»</a:t>
            </a:r>
            <a:r>
              <a:rPr lang="ru-RU" sz="3200" kern="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не понял</a:t>
            </a:r>
          </a:p>
          <a:p>
            <a:pPr marL="742950" lvl="1" indent="-28575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«?»</a:t>
            </a:r>
            <a:r>
              <a:rPr lang="ru-RU" sz="3200" kern="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затрудняюсь</a:t>
            </a:r>
          </a:p>
          <a:p>
            <a:pPr marL="742950" lvl="1" indent="-285750" defTabSz="9144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ru-RU" sz="3200" b="1" kern="0" dirty="0">
                <a:solidFill>
                  <a:srgbClr val="FF00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«!»  </a:t>
            </a:r>
            <a:r>
              <a:rPr lang="ru-RU" sz="32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удивило</a:t>
            </a:r>
          </a:p>
          <a:p>
            <a:endParaRPr lang="ru-RU" dirty="0"/>
          </a:p>
        </p:txBody>
      </p:sp>
      <p:pic>
        <p:nvPicPr>
          <p:cNvPr id="5" name="Picture 2" descr="Загадки про школу для детей с ответами. Страница 3">
            <a:extLst>
              <a:ext uri="{FF2B5EF4-FFF2-40B4-BE49-F238E27FC236}">
                <a16:creationId xmlns:a16="http://schemas.microsoft.com/office/drawing/2014/main" id="{AB61FF7F-FE8C-4111-B2BF-15AB573D1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5099538"/>
            <a:ext cx="1993657" cy="175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EFB393E-0BF0-496D-9DE8-DF12364A0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570" y="2016369"/>
            <a:ext cx="2356338" cy="373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84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272B52-6956-40F4-83A3-FA2B1F1FA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" y="574431"/>
            <a:ext cx="8798169" cy="11162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ВОПРОСНИК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Каюм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Тангрыкулиев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«Верблюд и мальчик»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FD3F1E-0B7C-4084-8EF6-E3320BB4E70B}"/>
              </a:ext>
            </a:extLst>
          </p:cNvPr>
          <p:cNvSpPr/>
          <p:nvPr/>
        </p:nvSpPr>
        <p:spPr>
          <a:xfrm>
            <a:off x="76200" y="2274838"/>
            <a:ext cx="89154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Назовите главных героев произведения.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Где происходят события?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Какие чувства испытывал мальчик, когда верблюд попал в трясину. Подтвердите ответ словами из текста.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Как автор относится к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Байыру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Какими словами он пишет о нём ? и т. д.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/>
              <a:t>                                                                         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C4352889-0F62-467C-AE9A-16F68A8064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6607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2E7183-4EFD-47B8-A9C8-5B11AE943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414" y="5228492"/>
            <a:ext cx="3446585" cy="162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853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0F96EF-9422-4D3A-9D21-9F2AD6D11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9065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«Уголки»</a:t>
            </a:r>
            <a:endParaRPr lang="ru-RU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094004-A461-494F-8953-5BDBACE71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775" y="1257300"/>
            <a:ext cx="8943975" cy="5476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Некрасов стихотворение «Мороз-воевода»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группа: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«Оптимисты»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Докажите, что Мороз – положительный герой.</a:t>
            </a:r>
          </a:p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группа: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«Пессимисты»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Докажите, что Мороз – отрицательный герой.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E58A0B4-43AB-4C8C-8B40-FE8B8469E1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23153" r="56950"/>
          <a:stretch/>
        </p:blipFill>
        <p:spPr>
          <a:xfrm>
            <a:off x="6048375" y="4857750"/>
            <a:ext cx="3095625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03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D6ECE-38F7-4414-9CAC-6BAE72D94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6677"/>
            <a:ext cx="7886700" cy="771524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5E3D7B9-407A-41CA-BB7D-A974F867F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99" y="838200"/>
            <a:ext cx="9001125" cy="5953124"/>
          </a:xfrm>
        </p:spPr>
        <p:txBody>
          <a:bodyPr/>
          <a:lstStyle/>
          <a:p>
            <a:pPr marL="0" indent="0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ОПТИМИСТЫ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ПЕССИМИСТЫ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Мороз-воевода				          1. Мороз-воевода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Внимательный, любящий.		          2. Строгий, пугающий.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Смотрит, играет, убирает.			3. Шагает, трещит, упрячет.  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Мороз и солнце – день чудесный.           4. Вьюги и метели на страну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налетели.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Хозяин.	                                                   5. Владыка, покоритель.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833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A7F2D-72AC-43DA-B048-199B8D046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Приём активного чтения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«Тонкие и толстые вопросы»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701958E-C9A2-4A35-9472-FF97B423E0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8BD70A-3141-4B23-9455-36934C76EFF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Тонкие вопросы                            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Кто…?               Что…?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Когда…?           Может…?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Будет…?           Мог ли 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 …?     Было ли 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звали 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 ли Вы…?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EB3252-6156-4325-9A44-BFADD35174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5906A06-D957-4C50-A8CF-84DECE8F640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Толстые вопросы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несколько объяснений, почему...?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Вы считаете (думаете) 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различие…?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Предположите, что будет, если…?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Что, если…?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610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31546</TotalTime>
  <Words>1187</Words>
  <Application>Microsoft Office PowerPoint</Application>
  <PresentationFormat>Экран (4:3)</PresentationFormat>
  <Paragraphs>239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     «Мои ученики будут узнавать новое, не от меня;  они будут открывать это новое сами.  Моя главная задача — помочь им раскрываться, развивать собственные идеи»   И. Г. Песталоцци (швейцарский педагог)</vt:lpstr>
      <vt:lpstr>Презентация PowerPoint</vt:lpstr>
      <vt:lpstr>Методы и приёмы для формирования читательской грамотности  «Чтение с остановками» </vt:lpstr>
      <vt:lpstr>              Чтение методом помет                           «Инсерт»</vt:lpstr>
      <vt:lpstr>ВОПРОСНИК      Каюм Тангрыкулиев «Верблюд и мальчик» </vt:lpstr>
      <vt:lpstr>                          «Уголки»</vt:lpstr>
      <vt:lpstr>                                                        «Синквейн»  </vt:lpstr>
      <vt:lpstr>                            Приём активного чтения             «Тонкие и толстые вопросы» </vt:lpstr>
      <vt:lpstr>                         «Мозаика» </vt:lpstr>
      <vt:lpstr>    Приём устного словесного рисования </vt:lpstr>
      <vt:lpstr>                             Работа с иллюстрациями </vt:lpstr>
      <vt:lpstr>           «Знаю, узнал, хочу узнать» </vt:lpstr>
      <vt:lpstr>Презентация PowerPoint</vt:lpstr>
      <vt:lpstr>                    «Ассоциации» </vt:lpstr>
      <vt:lpstr>Презентация PowerPoint</vt:lpstr>
      <vt:lpstr>                 Игровая форма работы</vt:lpstr>
      <vt:lpstr>                                игра «Три слова»  Слова для работы: берёза, медведь, охотник.   1)пример: медведь с берёзы наблюдал за охотником; 2)пример: охотник спрятался за берёзу, ждал медведя; 3)пример: охотник выстрелил в медведя, попал в берёзу; 4)пример: в лесу росли берёзы, в лесу охотник убил медведя;     </vt:lpstr>
      <vt:lpstr>                 игра  «Пары слов»</vt:lpstr>
      <vt:lpstr>Презентация PowerPoint</vt:lpstr>
      <vt:lpstr>Презентация PowerPoint</vt:lpstr>
      <vt:lpstr>           Памятка «Я сочиняю сказку»  </vt:lpstr>
      <vt:lpstr>                      Драматизация</vt:lpstr>
      <vt:lpstr>Презентация PowerPoint</vt:lpstr>
      <vt:lpstr>                                    Модель формирования и развития функциональной грамотности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Лариса Николаевна</cp:lastModifiedBy>
  <cp:revision>314</cp:revision>
  <dcterms:created xsi:type="dcterms:W3CDTF">2014-11-21T11:00:06Z</dcterms:created>
  <dcterms:modified xsi:type="dcterms:W3CDTF">2023-01-03T19:04:25Z</dcterms:modified>
</cp:coreProperties>
</file>